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Override1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60" r:id="rId1"/>
    <p:sldMasterId id="2147483672" r:id="rId2"/>
  </p:sldMasterIdLst>
  <p:notesMasterIdLst>
    <p:notesMasterId r:id="rId33"/>
  </p:notesMasterIdLst>
  <p:handoutMasterIdLst>
    <p:handoutMasterId r:id="rId34"/>
  </p:handoutMasterIdLst>
  <p:sldIdLst>
    <p:sldId id="291" r:id="rId3"/>
    <p:sldId id="422" r:id="rId4"/>
    <p:sldId id="362" r:id="rId5"/>
    <p:sldId id="372" r:id="rId6"/>
    <p:sldId id="413" r:id="rId7"/>
    <p:sldId id="381" r:id="rId8"/>
    <p:sldId id="383" r:id="rId9"/>
    <p:sldId id="396" r:id="rId10"/>
    <p:sldId id="397" r:id="rId11"/>
    <p:sldId id="398" r:id="rId12"/>
    <p:sldId id="399" r:id="rId13"/>
    <p:sldId id="400" r:id="rId14"/>
    <p:sldId id="401" r:id="rId15"/>
    <p:sldId id="402" r:id="rId16"/>
    <p:sldId id="415" r:id="rId17"/>
    <p:sldId id="403" r:id="rId18"/>
    <p:sldId id="404" r:id="rId19"/>
    <p:sldId id="405" r:id="rId20"/>
    <p:sldId id="369" r:id="rId21"/>
    <p:sldId id="406" r:id="rId22"/>
    <p:sldId id="370" r:id="rId23"/>
    <p:sldId id="407" r:id="rId24"/>
    <p:sldId id="408" r:id="rId25"/>
    <p:sldId id="409" r:id="rId26"/>
    <p:sldId id="410" r:id="rId27"/>
    <p:sldId id="411" r:id="rId28"/>
    <p:sldId id="423" r:id="rId29"/>
    <p:sldId id="420" r:id="rId30"/>
    <p:sldId id="418" r:id="rId31"/>
    <p:sldId id="417" r:id="rId32"/>
  </p:sldIdLst>
  <p:sldSz cx="9144000" cy="5143500" type="screen16x9"/>
  <p:notesSz cx="6797675" cy="987425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  <p15:guide id="3" orient="horz" pos="16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900"/>
    <a:srgbClr val="9999FF"/>
    <a:srgbClr val="CCCCFF"/>
    <a:srgbClr val="006600"/>
    <a:srgbClr val="FFFFFF"/>
    <a:srgbClr val="CC99FF"/>
    <a:srgbClr val="A8246E"/>
    <a:srgbClr val="008000"/>
    <a:srgbClr val="5DFFA6"/>
    <a:srgbClr val="B2C7E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D7B26C5-4107-4FEC-AEDC-1716B250A1EF}" styleName="Светлый стиль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7E9639D4-E3E2-4D34-9284-5A2195B3D0D7}" styleName="Светлый стиль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B301B821-A1FF-4177-AEE7-76D212191A09}" styleName="Средний стиль 1 —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85BE263C-DBD7-4A20-BB59-AAB30ACAA65A}" styleName="Средний стиль 3 — акцент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5DA37D80-6434-44D0-A028-1B22A696006F}" styleName="Светлый стиль 3 — акцент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00A15C55-8517-42AA-B614-E9B94910E393}" styleName="Средний стиль 2 —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93D81CF-94F2-401A-BA57-92F5A7B2D0C5}" styleName="Средний стиль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1FECB4D8-DB02-4DC6-A0A2-4F2EBAE1DC90}" styleName="Средний стиль 1 — акцент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294" autoAdjust="0"/>
    <p:restoredTop sz="96404" autoAdjust="0"/>
  </p:normalViewPr>
  <p:slideViewPr>
    <p:cSldViewPr>
      <p:cViewPr varScale="1">
        <p:scale>
          <a:sx n="78" d="100"/>
          <a:sy n="78" d="100"/>
        </p:scale>
        <p:origin x="-84" y="-1320"/>
      </p:cViewPr>
      <p:guideLst>
        <p:guide orient="horz" pos="2160"/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handoutMaster" Target="handoutMasters/handout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notesMaster" Target="notesMasters/notesMaster1.xml"/><Relationship Id="rId38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2946400" cy="49426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49688" y="1"/>
            <a:ext cx="2946400" cy="49426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F621B19-1B40-4953-85E7-8D9DD03162C0}" type="datetimeFigureOut">
              <a:rPr lang="ru-RU" smtClean="0"/>
              <a:t>30.01.2024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1" y="9379985"/>
            <a:ext cx="2946400" cy="49426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49688" y="9379985"/>
            <a:ext cx="2946400" cy="49426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C65139-3444-47E5-A735-A250A264BD2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0084818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5" y="3"/>
            <a:ext cx="2945659" cy="49371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8" y="3"/>
            <a:ext cx="2945659" cy="49371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68046F2-944B-4F90-BD18-F60E57C1B3F9}" type="datetimeFigureOut">
              <a:rPr lang="ru-RU" smtClean="0"/>
              <a:t>30.01.2024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07950" y="739775"/>
            <a:ext cx="6581775" cy="37036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690270"/>
            <a:ext cx="5438140" cy="4443412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5" y="9378828"/>
            <a:ext cx="2945659" cy="4937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8" y="9378828"/>
            <a:ext cx="2945659" cy="4937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66CA857-7694-4636-8871-A9C2DD9E796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730199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20"/>
            <a:ext cx="7772400" cy="110251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D79353-59B3-41D4-A1A9-DC36E0CFDD13}" type="datetime1">
              <a:rPr lang="ru-RU" smtClean="0"/>
              <a:t>30.01.2024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3145840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2A0A5D-9805-43FA-9255-6400C57A3AC5}" type="datetime1">
              <a:rPr lang="ru-RU" smtClean="0"/>
              <a:t>30.01.2024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4916484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15774A-4755-4C13-96F3-4FC371D4284E}" type="datetime1">
              <a:rPr lang="ru-RU" smtClean="0"/>
              <a:t>30.01.2024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22462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BD3466-641E-44E7-9A05-B89B6B0207ED}" type="datetime1">
              <a:rPr lang="ru-RU" smtClean="0"/>
              <a:t>30.01.2024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226079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8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8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4EFC2D-38A6-4D8B-8B37-4B7EC6CF721F}" type="datetime1">
              <a:rPr lang="ru-RU" smtClean="0"/>
              <a:t>30.01.2024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964642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AE3D3D-E080-4E59-8BE3-528D038019C5}" type="datetime1">
              <a:rPr lang="ru-RU" smtClean="0"/>
              <a:t>30.01.2024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310659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10920C-B0CF-4CB3-A3D4-8DD2C3948F8A}" type="datetime1">
              <a:rPr lang="ru-RU" smtClean="0"/>
              <a:t>30.01.2024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243044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3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04789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3" y="1076327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67A621-1EA3-4D43-B93C-E3EAB5876F0E}" type="datetime1">
              <a:rPr lang="ru-RU" smtClean="0"/>
              <a:t>30.01.2024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050600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1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4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F271C5-520E-4302-A0B1-440D127E6EE5}" type="datetime1">
              <a:rPr lang="ru-RU" smtClean="0"/>
              <a:t>30.01.2024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591406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8692BE-808A-414F-AD5F-AEE5D3A9CEA8}" type="datetime1">
              <a:rPr lang="ru-RU" smtClean="0"/>
              <a:t>30.01.2024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509963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05980"/>
            <a:ext cx="2057400" cy="4388644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05980"/>
            <a:ext cx="6019800" cy="438864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358C6-E46C-428F-ABEE-3593A2D07975}" type="datetime1">
              <a:rPr lang="ru-RU" smtClean="0"/>
              <a:t>30.01.2024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2042003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30.01.2024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880027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30.01.2024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065639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30.01.2024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665169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30.01.2024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967662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30.01.2024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797307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30.01.2024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094065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30.01.2024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262821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30.01.2024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05039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30.01.2024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681218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30.01.2024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969214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30.01.2024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45065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tint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205978"/>
            <a:ext cx="807524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11560" y="1200151"/>
            <a:ext cx="807524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11560" y="476726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E867B1-6445-4213-9600-44A6D43D5580}" type="datetime1">
              <a:rPr lang="ru-RU" smtClean="0"/>
              <a:t>30.01.2024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7010400" y="105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881463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tint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30.01.2024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14706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516704" y="2139703"/>
            <a:ext cx="8604448" cy="2015900"/>
          </a:xfrm>
          <a:prstGeom prst="rect">
            <a:avLst/>
          </a:prstGeom>
        </p:spPr>
        <p:txBody>
          <a:bodyPr wrap="square" lIns="91404" tIns="45702" rIns="91404" bIns="45702">
            <a:spAutoFit/>
          </a:bodyPr>
          <a:lstStyle/>
          <a:p>
            <a:pPr lvl="0" algn="ctr" defTabSz="685749">
              <a:defRPr/>
            </a:pPr>
            <a:r>
              <a:rPr lang="ru-RU" sz="2500" b="1" dirty="0" smtClean="0">
                <a:solidFill>
                  <a:srgbClr val="7030A0"/>
                </a:solidFill>
                <a:cs typeface="Arial" panose="020B0604020202020204" pitchFamily="34" charset="0"/>
              </a:rPr>
              <a:t>Государственная итоговая аттестация по программам основного общего образования </a:t>
            </a:r>
          </a:p>
          <a:p>
            <a:pPr lvl="0" algn="ctr" defTabSz="685749">
              <a:defRPr/>
            </a:pPr>
            <a:endParaRPr lang="ru-RU" sz="2500" b="1" dirty="0">
              <a:solidFill>
                <a:srgbClr val="7030A0"/>
              </a:solidFill>
              <a:cs typeface="Arial" panose="020B0604020202020204" pitchFamily="34" charset="0"/>
            </a:endParaRPr>
          </a:p>
          <a:p>
            <a:pPr lvl="0" algn="ctr" defTabSz="685749">
              <a:defRPr/>
            </a:pPr>
            <a:endParaRPr lang="ru-RU" sz="2500" b="1" dirty="0" smtClean="0">
              <a:solidFill>
                <a:srgbClr val="7030A0"/>
              </a:solidFill>
              <a:cs typeface="Arial" panose="020B0604020202020204" pitchFamily="34" charset="0"/>
            </a:endParaRPr>
          </a:p>
          <a:p>
            <a:pPr lvl="0" algn="ctr" defTabSz="685749">
              <a:defRPr/>
            </a:pPr>
            <a:r>
              <a:rPr lang="ru-RU" sz="2500" b="1" dirty="0" smtClean="0">
                <a:solidFill>
                  <a:srgbClr val="7030A0"/>
                </a:solidFill>
                <a:cs typeface="Arial" panose="020B0604020202020204" pitchFamily="34" charset="0"/>
              </a:rPr>
              <a:t>ГИА-9 </a:t>
            </a:r>
            <a:endParaRPr lang="ru-RU" sz="2500" b="1" dirty="0">
              <a:solidFill>
                <a:srgbClr val="7030A0"/>
              </a:solidFill>
              <a:cs typeface="Arial" panose="020B0604020202020204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331640" y="3021800"/>
            <a:ext cx="7056784" cy="178219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600" b="0" i="0" u="none" strike="noStrike" kern="1200" cap="none" spc="0" normalizeH="0" baseline="0" noProof="0" dirty="0">
              <a:ln>
                <a:noFill/>
              </a:ln>
              <a:solidFill>
                <a:srgbClr val="0033CC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6121844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 descr="ÐÐ¾Ð²Ð¾ÑÑÐ¸ ÐÐÐ­ 2020 Ð¾Ñ Ð¤ÐÐÐ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4111" y="87474"/>
            <a:ext cx="8928992" cy="49685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403648" y="1005576"/>
            <a:ext cx="1224136" cy="432048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165919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794502" y="73509"/>
            <a:ext cx="7296912" cy="407804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 lvl="0" algn="ctr"/>
            <a:r>
              <a:rPr lang="ru-RU" sz="22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Порядок ГИА-9</a:t>
            </a:r>
            <a:endParaRPr lang="ru-RU" sz="2200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760017" y="558750"/>
            <a:ext cx="7848872" cy="387798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 algn="just">
              <a:lnSpc>
                <a:spcPct val="115000"/>
              </a:lnSpc>
            </a:pPr>
            <a:r>
              <a:rPr lang="ru-RU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Приказ </a:t>
            </a:r>
            <a:r>
              <a:rPr lang="ru-RU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Минпросвещения</a:t>
            </a:r>
            <a:r>
              <a:rPr lang="ru-RU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России и </a:t>
            </a:r>
            <a:r>
              <a:rPr lang="ru-RU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Рособрнадзора</a:t>
            </a:r>
            <a:r>
              <a:rPr lang="ru-RU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от 04.04.2023 № </a:t>
            </a:r>
            <a:r>
              <a:rPr lang="ru-RU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232/551</a:t>
            </a:r>
            <a:endParaRPr lang="ru-RU" b="1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2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24644" y="1025483"/>
            <a:ext cx="4173115" cy="2512613"/>
          </a:xfrm>
          <a:prstGeom prst="rect">
            <a:avLst/>
          </a:prstGeom>
          <a:noFill/>
          <a:ln w="9525">
            <a:solidFill>
              <a:schemeClr val="tx2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2279486" y="4011910"/>
            <a:ext cx="41783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Действует до 1 сентября 2029 года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8977424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4</a:t>
            </a:fld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808151" y="189137"/>
            <a:ext cx="61401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Формы проведения ГИА-9</a:t>
            </a:r>
            <a:endParaRPr lang="ru-RU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7" name="Выноска со стрелкой вверх 6"/>
          <p:cNvSpPr/>
          <p:nvPr/>
        </p:nvSpPr>
        <p:spPr>
          <a:xfrm>
            <a:off x="808151" y="2129808"/>
            <a:ext cx="4123891" cy="2370436"/>
          </a:xfrm>
          <a:prstGeom prst="upArrowCallout">
            <a:avLst>
              <a:gd name="adj1" fmla="val 25000"/>
              <a:gd name="adj2" fmla="val 19110"/>
              <a:gd name="adj3" fmla="val 10481"/>
              <a:gd name="adj4" fmla="val 85580"/>
            </a:avLst>
          </a:prstGeom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TextBox 7"/>
          <p:cNvSpPr txBox="1"/>
          <p:nvPr/>
        </p:nvSpPr>
        <p:spPr>
          <a:xfrm>
            <a:off x="3563888" y="759084"/>
            <a:ext cx="2592288" cy="369332"/>
          </a:xfrm>
          <a:prstGeom prst="rect">
            <a:avLst/>
          </a:prstGeom>
          <a:solidFill>
            <a:srgbClr val="CCCCFF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Участники ГИА-9</a:t>
            </a:r>
            <a:endParaRPr lang="ru-RU" dirty="0"/>
          </a:p>
        </p:txBody>
      </p:sp>
      <p:sp>
        <p:nvSpPr>
          <p:cNvPr id="9" name="TextBox 8"/>
          <p:cNvSpPr txBox="1"/>
          <p:nvPr/>
        </p:nvSpPr>
        <p:spPr>
          <a:xfrm>
            <a:off x="1763688" y="1559860"/>
            <a:ext cx="2592288" cy="369332"/>
          </a:xfrm>
          <a:prstGeom prst="rect">
            <a:avLst/>
          </a:prstGeom>
          <a:solidFill>
            <a:srgbClr val="CCCCFF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Обучающиеся</a:t>
            </a:r>
            <a:endParaRPr lang="ru-RU" dirty="0"/>
          </a:p>
        </p:txBody>
      </p:sp>
      <p:sp>
        <p:nvSpPr>
          <p:cNvPr id="10" name="TextBox 9"/>
          <p:cNvSpPr txBox="1"/>
          <p:nvPr/>
        </p:nvSpPr>
        <p:spPr>
          <a:xfrm>
            <a:off x="5076056" y="1559860"/>
            <a:ext cx="2592288" cy="369332"/>
          </a:xfrm>
          <a:prstGeom prst="rect">
            <a:avLst/>
          </a:prstGeom>
          <a:solidFill>
            <a:srgbClr val="CCCCFF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Экстерны</a:t>
            </a:r>
            <a:endParaRPr lang="ru-RU" dirty="0"/>
          </a:p>
        </p:txBody>
      </p:sp>
      <p:cxnSp>
        <p:nvCxnSpPr>
          <p:cNvPr id="14" name="Прямая со стрелкой 13"/>
          <p:cNvCxnSpPr/>
          <p:nvPr/>
        </p:nvCxnSpPr>
        <p:spPr>
          <a:xfrm flipH="1">
            <a:off x="3589040" y="1128416"/>
            <a:ext cx="910952" cy="41817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 стрелкой 14"/>
          <p:cNvCxnSpPr/>
          <p:nvPr/>
        </p:nvCxnSpPr>
        <p:spPr>
          <a:xfrm>
            <a:off x="5076056" y="1128416"/>
            <a:ext cx="936104" cy="43144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970134" y="2715701"/>
            <a:ext cx="379992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 smtClean="0"/>
              <a:t>Допуск к ГИА:</a:t>
            </a:r>
          </a:p>
          <a:p>
            <a:pPr marL="285750" indent="-285750">
              <a:buFontTx/>
              <a:buChar char="-"/>
            </a:pPr>
            <a:r>
              <a:rPr lang="ru-RU" sz="1600" dirty="0" smtClean="0"/>
              <a:t>нет академической задолженности</a:t>
            </a:r>
          </a:p>
          <a:p>
            <a:pPr marL="285750" indent="-285750">
              <a:buFontTx/>
              <a:buChar char="-"/>
            </a:pPr>
            <a:r>
              <a:rPr lang="ru-RU" sz="1600" dirty="0" smtClean="0"/>
              <a:t>учебный план выполнен в полном объеме</a:t>
            </a:r>
          </a:p>
          <a:p>
            <a:pPr marL="285750" indent="-285750">
              <a:buFontTx/>
              <a:buChar char="-"/>
            </a:pPr>
            <a:r>
              <a:rPr lang="ru-RU" sz="1600" dirty="0" smtClean="0"/>
              <a:t>зачет за итоговое собеседование по русскому языку</a:t>
            </a:r>
            <a:endParaRPr lang="ru-RU" sz="1600" dirty="0"/>
          </a:p>
        </p:txBody>
      </p:sp>
      <p:sp>
        <p:nvSpPr>
          <p:cNvPr id="23" name="Выноска со стрелкой вверх 22"/>
          <p:cNvSpPr/>
          <p:nvPr/>
        </p:nvSpPr>
        <p:spPr>
          <a:xfrm>
            <a:off x="5094023" y="2129808"/>
            <a:ext cx="3978322" cy="2370436"/>
          </a:xfrm>
          <a:prstGeom prst="upArrowCallout">
            <a:avLst>
              <a:gd name="adj1" fmla="val 25000"/>
              <a:gd name="adj2" fmla="val 19110"/>
              <a:gd name="adj3" fmla="val 10481"/>
              <a:gd name="adj4" fmla="val 85580"/>
            </a:avLst>
          </a:prstGeom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5183224" y="2715701"/>
            <a:ext cx="379992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 smtClean="0"/>
              <a:t>Допуск к ГИА:</a:t>
            </a:r>
          </a:p>
          <a:p>
            <a:pPr marL="285750" indent="-285750">
              <a:buFontTx/>
              <a:buChar char="-"/>
            </a:pPr>
            <a:r>
              <a:rPr lang="ru-RU" sz="1600" dirty="0" smtClean="0"/>
              <a:t>получение на промежуточной аттестации отметок не ниже удовлетворительных</a:t>
            </a:r>
          </a:p>
          <a:p>
            <a:pPr marL="285750" indent="-285750">
              <a:buFontTx/>
              <a:buChar char="-"/>
            </a:pPr>
            <a:r>
              <a:rPr lang="ru-RU" sz="1600" dirty="0" smtClean="0"/>
              <a:t>зачет за итоговое собеседование по русскому языку</a:t>
            </a:r>
            <a:endParaRPr lang="ru-RU" sz="1600" dirty="0"/>
          </a:p>
        </p:txBody>
      </p:sp>
      <p:sp>
        <p:nvSpPr>
          <p:cNvPr id="13" name="TextBox 12"/>
          <p:cNvSpPr txBox="1"/>
          <p:nvPr/>
        </p:nvSpPr>
        <p:spPr>
          <a:xfrm>
            <a:off x="808151" y="4686588"/>
            <a:ext cx="61401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Пункты 5, 6, 7 Порядка</a:t>
            </a:r>
            <a:endParaRPr lang="ru-RU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40161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2065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602226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6</a:t>
            </a:fld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808151" y="189137"/>
            <a:ext cx="61401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Количество экзаменов </a:t>
            </a:r>
            <a:endParaRPr lang="ru-RU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67193" y="772705"/>
            <a:ext cx="7776864" cy="2062103"/>
          </a:xfrm>
          <a:prstGeom prst="rect">
            <a:avLst/>
          </a:prstGeom>
          <a:noFill/>
          <a:ln>
            <a:solidFill>
              <a:srgbClr val="CCCCFF"/>
            </a:solidFill>
          </a:ln>
        </p:spPr>
        <p:txBody>
          <a:bodyPr wrap="square" rtlCol="0">
            <a:spAutoFit/>
          </a:bodyPr>
          <a:lstStyle/>
          <a:p>
            <a:r>
              <a:rPr lang="ru-RU" sz="1600" b="1" dirty="0"/>
              <a:t>п. 8 </a:t>
            </a:r>
            <a:r>
              <a:rPr lang="ru-RU" sz="1600" dirty="0"/>
              <a:t>«ГИА в форме ОГЭ и (или) ГВЭ включает в себя четыре экзамена по учебным предметам «Русский язык» и «Математика» (далее вместе - обязательные учебные предметы), двум учебным предметам по выбору участника ГИА из числа учебных предметов: «Биология», «География», «Иностранные языки» (английский, испанский, немецкий и французский), </a:t>
            </a:r>
            <a:r>
              <a:rPr lang="ru-RU" sz="1600" b="1" dirty="0"/>
              <a:t>«Информатика»</a:t>
            </a:r>
            <a:r>
              <a:rPr lang="ru-RU" sz="1600" dirty="0"/>
              <a:t>, «История», «Литература»,</a:t>
            </a:r>
          </a:p>
          <a:p>
            <a:r>
              <a:rPr lang="ru-RU" sz="1600" dirty="0"/>
              <a:t>«Обществознание», «Физика», «Химия» (далее вместе - учебные предметы по выбору</a:t>
            </a:r>
            <a:r>
              <a:rPr lang="ru-RU" sz="1600" dirty="0" smtClean="0"/>
              <a:t>)...»</a:t>
            </a:r>
            <a:endParaRPr lang="ru-RU" sz="1600" dirty="0"/>
          </a:p>
        </p:txBody>
      </p:sp>
      <p:sp>
        <p:nvSpPr>
          <p:cNvPr id="6" name="TextBox 5"/>
          <p:cNvSpPr txBox="1"/>
          <p:nvPr/>
        </p:nvSpPr>
        <p:spPr>
          <a:xfrm>
            <a:off x="1135422" y="3296002"/>
            <a:ext cx="7240409" cy="830997"/>
          </a:xfrm>
          <a:prstGeom prst="rect">
            <a:avLst/>
          </a:prstGeom>
          <a:noFill/>
          <a:ln>
            <a:solidFill>
              <a:srgbClr val="CCCCFF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/>
              <a:t>Перечень предметов по алфавиту и в кавычках</a:t>
            </a:r>
          </a:p>
          <a:p>
            <a:pPr algn="ctr"/>
            <a:r>
              <a:rPr lang="ru-RU" sz="1600" b="1" dirty="0"/>
              <a:t>Изменено название </a:t>
            </a:r>
            <a:r>
              <a:rPr lang="ru-RU" sz="1600" dirty="0"/>
              <a:t>экзамена по учебному предмету </a:t>
            </a:r>
            <a:endParaRPr lang="ru-RU" sz="1600" dirty="0" smtClean="0"/>
          </a:p>
          <a:p>
            <a:pPr algn="ctr"/>
            <a:r>
              <a:rPr lang="ru-RU" sz="1600" dirty="0" smtClean="0"/>
              <a:t>«</a:t>
            </a:r>
            <a:r>
              <a:rPr lang="ru-RU" sz="1600" dirty="0"/>
              <a:t>Информатика и ИКТ» - </a:t>
            </a:r>
            <a:r>
              <a:rPr lang="ru-RU" sz="1600" b="1" dirty="0"/>
              <a:t>«Информатика»</a:t>
            </a:r>
          </a:p>
        </p:txBody>
      </p:sp>
    </p:spTree>
    <p:extLst>
      <p:ext uri="{BB962C8B-B14F-4D97-AF65-F5344CB8AC3E}">
        <p14:creationId xmlns:p14="http://schemas.microsoft.com/office/powerpoint/2010/main" val="4084143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7</a:t>
            </a:fld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808151" y="189137"/>
            <a:ext cx="61401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Организация проведения ГИА-9</a:t>
            </a:r>
            <a:endParaRPr lang="ru-RU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817103" y="771551"/>
            <a:ext cx="7776864" cy="646331"/>
          </a:xfrm>
          <a:prstGeom prst="rect">
            <a:avLst/>
          </a:prstGeom>
          <a:noFill/>
          <a:ln>
            <a:solidFill>
              <a:srgbClr val="CCCCFF"/>
            </a:solidFill>
          </a:ln>
        </p:spPr>
        <p:txBody>
          <a:bodyPr wrap="square" rtlCol="0">
            <a:spAutoFit/>
          </a:bodyPr>
          <a:lstStyle/>
          <a:p>
            <a:r>
              <a:rPr lang="ru-RU" sz="1200" dirty="0" smtClean="0"/>
              <a:t>п</a:t>
            </a:r>
            <a:r>
              <a:rPr lang="ru-RU" sz="1200" dirty="0"/>
              <a:t>. </a:t>
            </a:r>
            <a:r>
              <a:rPr lang="ru-RU" sz="1200" dirty="0" smtClean="0"/>
              <a:t>30 </a:t>
            </a:r>
            <a:r>
              <a:rPr lang="ru-RU" sz="1200" dirty="0"/>
              <a:t>«</a:t>
            </a:r>
            <a:r>
              <a:rPr lang="ru-RU" sz="1200" b="1" dirty="0"/>
              <a:t>Состав ГЭК </a:t>
            </a:r>
            <a:r>
              <a:rPr lang="ru-RU" sz="1200" dirty="0"/>
              <a:t>формируется из представителей ОИВ,…</a:t>
            </a:r>
          </a:p>
          <a:p>
            <a:r>
              <a:rPr lang="ru-RU" sz="1200" dirty="0"/>
              <a:t>Состав ГЭК формируется с учетом отсутствия у представителей, предполагаемых для включения в состав ГЭК, </a:t>
            </a:r>
            <a:r>
              <a:rPr lang="ru-RU" sz="1200" dirty="0">
                <a:solidFill>
                  <a:srgbClr val="FF0000"/>
                </a:solidFill>
              </a:rPr>
              <a:t>конфликта интересов</a:t>
            </a:r>
            <a:r>
              <a:rPr lang="ru-RU" sz="1200" dirty="0"/>
              <a:t>»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34477" y="1543020"/>
            <a:ext cx="7776864" cy="2123658"/>
          </a:xfrm>
          <a:prstGeom prst="rect">
            <a:avLst/>
          </a:prstGeom>
          <a:noFill/>
          <a:ln>
            <a:solidFill>
              <a:srgbClr val="CCCCFF"/>
            </a:solidFill>
          </a:ln>
        </p:spPr>
        <p:txBody>
          <a:bodyPr wrap="square" rtlCol="0">
            <a:spAutoFit/>
          </a:bodyPr>
          <a:lstStyle/>
          <a:p>
            <a:r>
              <a:rPr lang="ru-RU" sz="1200" dirty="0" smtClean="0"/>
              <a:t>п</a:t>
            </a:r>
            <a:r>
              <a:rPr lang="ru-RU" sz="1200" dirty="0"/>
              <a:t>. </a:t>
            </a:r>
            <a:r>
              <a:rPr lang="ru-RU" sz="1200" dirty="0" smtClean="0"/>
              <a:t>34 «</a:t>
            </a:r>
            <a:r>
              <a:rPr lang="ru-RU" sz="1200" b="1" dirty="0" smtClean="0"/>
              <a:t>Состав </a:t>
            </a:r>
            <a:r>
              <a:rPr lang="ru-RU" sz="1200" b="1" dirty="0"/>
              <a:t>предметных комиссий </a:t>
            </a:r>
            <a:r>
              <a:rPr lang="ru-RU" sz="1200" dirty="0"/>
              <a:t>по каждому учебному предмету формируется из лиц, отвечающих следующим требованиям (далее - эксперты):</a:t>
            </a:r>
          </a:p>
          <a:p>
            <a:r>
              <a:rPr lang="ru-RU" sz="1200" dirty="0" smtClean="0"/>
              <a:t>1) наличие </a:t>
            </a:r>
            <a:r>
              <a:rPr lang="ru-RU" sz="1200" dirty="0"/>
              <a:t>высшего образования;</a:t>
            </a:r>
          </a:p>
          <a:p>
            <a:r>
              <a:rPr lang="ru-RU" sz="1200" dirty="0" smtClean="0"/>
              <a:t>2) соответствие </a:t>
            </a:r>
            <a:r>
              <a:rPr lang="ru-RU" sz="1200" dirty="0"/>
              <a:t>квалификационным требованиям,…;</a:t>
            </a:r>
          </a:p>
          <a:p>
            <a:r>
              <a:rPr lang="ru-RU" sz="1200" dirty="0" smtClean="0"/>
              <a:t>3) наличие </a:t>
            </a:r>
            <a:r>
              <a:rPr lang="ru-RU" sz="1200" dirty="0"/>
              <a:t>опыта </a:t>
            </a:r>
            <a:r>
              <a:rPr lang="ru-RU" sz="1200" b="1" dirty="0"/>
              <a:t>педагогической</a:t>
            </a:r>
            <a:r>
              <a:rPr lang="ru-RU" sz="1200" dirty="0"/>
              <a:t> работы </a:t>
            </a:r>
            <a:r>
              <a:rPr lang="ru-RU" sz="1200" b="1" dirty="0"/>
              <a:t>в соответствующей предметной области</a:t>
            </a:r>
            <a:r>
              <a:rPr lang="ru-RU" sz="1200" dirty="0"/>
              <a:t>…;</a:t>
            </a:r>
          </a:p>
          <a:p>
            <a:r>
              <a:rPr lang="ru-RU" sz="1200" dirty="0" smtClean="0"/>
              <a:t>4) наличие </a:t>
            </a:r>
            <a:r>
              <a:rPr lang="ru-RU" sz="1200" dirty="0"/>
              <a:t>документа, подтверждающего получение дополнительного профессионального образования,… </a:t>
            </a:r>
            <a:r>
              <a:rPr lang="ru-RU" sz="1200" dirty="0" smtClean="0"/>
              <a:t>полученного </a:t>
            </a:r>
            <a:r>
              <a:rPr lang="ru-RU" sz="1200" b="1" dirty="0" smtClean="0"/>
              <a:t>в </a:t>
            </a:r>
            <a:r>
              <a:rPr lang="ru-RU" sz="1200" b="1" dirty="0"/>
              <a:t>течение последних трех лет</a:t>
            </a:r>
            <a:r>
              <a:rPr lang="ru-RU" sz="1200" dirty="0"/>
              <a:t>…</a:t>
            </a:r>
          </a:p>
          <a:p>
            <a:r>
              <a:rPr lang="ru-RU" sz="1200" dirty="0"/>
              <a:t>Состав предметных комиссий по каждому учебному предмету формируется с учетом отсутствия у экспертов, предполагаемых для включения в состав предметной комиссии по соответствующему учебному предмету, </a:t>
            </a:r>
            <a:r>
              <a:rPr lang="ru-RU" sz="1200" dirty="0">
                <a:solidFill>
                  <a:srgbClr val="FF0000"/>
                </a:solidFill>
              </a:rPr>
              <a:t>конфликта интересов</a:t>
            </a:r>
            <a:r>
              <a:rPr lang="ru-RU" sz="1200" dirty="0"/>
              <a:t>…»</a:t>
            </a:r>
          </a:p>
          <a:p>
            <a:endParaRPr lang="ru-RU" sz="1200" dirty="0"/>
          </a:p>
        </p:txBody>
      </p:sp>
      <p:sp>
        <p:nvSpPr>
          <p:cNvPr id="6" name="TextBox 5"/>
          <p:cNvSpPr txBox="1"/>
          <p:nvPr/>
        </p:nvSpPr>
        <p:spPr>
          <a:xfrm>
            <a:off x="834477" y="3939903"/>
            <a:ext cx="7776864" cy="646331"/>
          </a:xfrm>
          <a:prstGeom prst="rect">
            <a:avLst/>
          </a:prstGeom>
          <a:noFill/>
          <a:ln>
            <a:solidFill>
              <a:srgbClr val="CCCCFF"/>
            </a:solidFill>
          </a:ln>
        </p:spPr>
        <p:txBody>
          <a:bodyPr wrap="square" rtlCol="0">
            <a:spAutoFit/>
          </a:bodyPr>
          <a:lstStyle/>
          <a:p>
            <a:r>
              <a:rPr lang="ru-RU" sz="1200" dirty="0" smtClean="0"/>
              <a:t>п</a:t>
            </a:r>
            <a:r>
              <a:rPr lang="ru-RU" sz="1200" dirty="0"/>
              <a:t>. </a:t>
            </a:r>
            <a:r>
              <a:rPr lang="ru-RU" sz="1200" dirty="0" smtClean="0"/>
              <a:t>36 </a:t>
            </a:r>
            <a:r>
              <a:rPr lang="ru-RU" sz="1200" dirty="0"/>
              <a:t>«Состав апелляционной комиссии формируется из представителей ОИВ,…</a:t>
            </a:r>
          </a:p>
          <a:p>
            <a:r>
              <a:rPr lang="ru-RU" sz="1200" dirty="0"/>
              <a:t>Состав апелляционной комиссии формируется с учетом отсутствия у представителей, предполагаемых для включения в состав апелляционной комиссии, </a:t>
            </a:r>
            <a:r>
              <a:rPr lang="ru-RU" sz="1200" dirty="0">
                <a:solidFill>
                  <a:srgbClr val="FF0000"/>
                </a:solidFill>
              </a:rPr>
              <a:t>конфликта интересов</a:t>
            </a:r>
            <a:r>
              <a:rPr lang="ru-RU" sz="1200" dirty="0"/>
              <a:t>…»</a:t>
            </a:r>
          </a:p>
        </p:txBody>
      </p:sp>
    </p:spTree>
    <p:extLst>
      <p:ext uri="{BB962C8B-B14F-4D97-AF65-F5344CB8AC3E}">
        <p14:creationId xmlns:p14="http://schemas.microsoft.com/office/powerpoint/2010/main" val="305688270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8</a:t>
            </a:fld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808151" y="189137"/>
            <a:ext cx="70762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b="1" dirty="0">
                <a:solidFill>
                  <a:schemeClr val="accent1">
                    <a:lumMod val="75000"/>
                  </a:schemeClr>
                </a:solidFill>
              </a:rPr>
              <a:t>Участникам экзамена </a:t>
            </a:r>
            <a:endParaRPr lang="ru-RU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819983" y="1275607"/>
            <a:ext cx="4081261" cy="3108543"/>
          </a:xfrm>
          <a:prstGeom prst="rect">
            <a:avLst/>
          </a:prstGeom>
          <a:solidFill>
            <a:srgbClr val="CCCCFF"/>
          </a:solidFill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• выполнять </a:t>
            </a:r>
            <a:r>
              <a:rPr lang="ru-RU" sz="1400" dirty="0"/>
              <a:t>экзаменационную работу </a:t>
            </a:r>
            <a:r>
              <a:rPr lang="ru-RU" sz="1400" b="1" dirty="0"/>
              <a:t>несамостоятельно</a:t>
            </a:r>
            <a:r>
              <a:rPr lang="ru-RU" sz="1400" dirty="0"/>
              <a:t>, в том числе с помощью посторонних лиц, </a:t>
            </a:r>
            <a:r>
              <a:rPr lang="ru-RU" sz="1400" b="1" dirty="0"/>
              <a:t>общаться</a:t>
            </a:r>
            <a:r>
              <a:rPr lang="ru-RU" sz="1400" dirty="0"/>
              <a:t> с другими</a:t>
            </a:r>
          </a:p>
          <a:p>
            <a:r>
              <a:rPr lang="ru-RU" sz="1400" dirty="0"/>
              <a:t>участниками</a:t>
            </a:r>
          </a:p>
          <a:p>
            <a:r>
              <a:rPr lang="ru-RU" sz="1400" dirty="0" smtClean="0"/>
              <a:t>• </a:t>
            </a:r>
            <a:r>
              <a:rPr lang="ru-RU" sz="1400" b="1" dirty="0" smtClean="0"/>
              <a:t>иметь</a:t>
            </a:r>
            <a:r>
              <a:rPr lang="ru-RU" sz="1400" dirty="0" smtClean="0"/>
              <a:t> </a:t>
            </a:r>
            <a:r>
              <a:rPr lang="ru-RU" sz="1400" dirty="0"/>
              <a:t>при себе </a:t>
            </a:r>
            <a:r>
              <a:rPr lang="ru-RU" sz="1400" b="1" dirty="0"/>
              <a:t>средства связи</a:t>
            </a:r>
            <a:r>
              <a:rPr lang="ru-RU" sz="1400" dirty="0"/>
              <a:t>, фото-, аудио- и видеоаппаратуру, электронно-вычислительную технику, </a:t>
            </a:r>
            <a:r>
              <a:rPr lang="ru-RU" sz="1400" b="1" dirty="0"/>
              <a:t>справочные материалы</a:t>
            </a:r>
            <a:r>
              <a:rPr lang="ru-RU" sz="1400" dirty="0"/>
              <a:t>, </a:t>
            </a:r>
            <a:r>
              <a:rPr lang="ru-RU" sz="1400" b="1" dirty="0"/>
              <a:t>письменные заметки и иные средства хранения</a:t>
            </a:r>
            <a:r>
              <a:rPr lang="ru-RU" sz="1400" dirty="0"/>
              <a:t> и передачи информации</a:t>
            </a:r>
          </a:p>
          <a:p>
            <a:r>
              <a:rPr lang="ru-RU" sz="1400" dirty="0" smtClean="0"/>
              <a:t>• </a:t>
            </a:r>
            <a:r>
              <a:rPr lang="ru-RU" sz="1400" b="1" dirty="0" smtClean="0"/>
              <a:t>выносить</a:t>
            </a:r>
            <a:r>
              <a:rPr lang="ru-RU" sz="1400" dirty="0" smtClean="0"/>
              <a:t> </a:t>
            </a:r>
            <a:r>
              <a:rPr lang="ru-RU" sz="1400" dirty="0"/>
              <a:t>из аудиторий и ППЭ </a:t>
            </a:r>
            <a:r>
              <a:rPr lang="ru-RU" sz="1400" b="1" dirty="0"/>
              <a:t>черновики, экзаменационные материалы</a:t>
            </a:r>
            <a:r>
              <a:rPr lang="ru-RU" sz="1400" dirty="0"/>
              <a:t> на бумажном и (или) электронном носителях,</a:t>
            </a:r>
          </a:p>
          <a:p>
            <a:r>
              <a:rPr lang="ru-RU" sz="1400" b="1" dirty="0"/>
              <a:t>фотографировать</a:t>
            </a:r>
            <a:r>
              <a:rPr lang="ru-RU" sz="1400" dirty="0"/>
              <a:t> экзаменационные материалы, черновики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228946" y="685494"/>
            <a:ext cx="3690156" cy="4185761"/>
          </a:xfrm>
          <a:prstGeom prst="rect">
            <a:avLst/>
          </a:prstGeom>
          <a:solidFill>
            <a:srgbClr val="CCCCFF"/>
          </a:solidFill>
        </p:spPr>
        <p:txBody>
          <a:bodyPr wrap="square" rtlCol="0">
            <a:spAutoFit/>
          </a:bodyPr>
          <a:lstStyle/>
          <a:p>
            <a:r>
              <a:rPr lang="ru-RU" sz="1400" dirty="0"/>
              <a:t>участники экзаменов не должны общаться друг с другом, </a:t>
            </a:r>
            <a:r>
              <a:rPr lang="ru-RU" sz="1400" b="1" dirty="0"/>
              <a:t>не могут свободно перемещаться по аудитории и ППЭ</a:t>
            </a:r>
            <a:r>
              <a:rPr lang="ru-RU" sz="1400" dirty="0"/>
              <a:t>. Во время экзамена</a:t>
            </a:r>
          </a:p>
          <a:p>
            <a:r>
              <a:rPr lang="ru-RU" sz="1400" dirty="0"/>
              <a:t>участники экзаменов могут выходить из аудитории и перемещаться по ППЭ в</a:t>
            </a:r>
          </a:p>
          <a:p>
            <a:r>
              <a:rPr lang="ru-RU" sz="1400" dirty="0"/>
              <a:t>сопровождении одного из организаторов.</a:t>
            </a:r>
          </a:p>
          <a:p>
            <a:r>
              <a:rPr lang="ru-RU" sz="1400" b="1" dirty="0"/>
              <a:t>При выходе из аудитории участники экзаменов оставляют экзаменационные материалы и черновики на рабочем столе. </a:t>
            </a:r>
            <a:r>
              <a:rPr lang="ru-RU" sz="1400" dirty="0"/>
              <a:t>Организатор проверяет комплектность </a:t>
            </a:r>
            <a:r>
              <a:rPr lang="ru-RU" sz="1400" dirty="0" smtClean="0"/>
              <a:t>оставленных участником </a:t>
            </a:r>
            <a:r>
              <a:rPr lang="ru-RU" sz="1400" dirty="0"/>
              <a:t>экзамена </a:t>
            </a:r>
            <a:r>
              <a:rPr lang="ru-RU" sz="1400" dirty="0" smtClean="0"/>
              <a:t>экзаменационных материалов </a:t>
            </a:r>
            <a:r>
              <a:rPr lang="ru-RU" sz="1400" dirty="0"/>
              <a:t>и черновиков, фиксирует время выхода указанного участника экзамена</a:t>
            </a:r>
          </a:p>
          <a:p>
            <a:r>
              <a:rPr lang="ru-RU" sz="1400" dirty="0"/>
              <a:t>из аудитории и продолжительность отсутствия </a:t>
            </a:r>
            <a:r>
              <a:rPr lang="ru-RU" sz="1400" dirty="0" smtClean="0"/>
              <a:t>его в аудитории в соответствующей ведомости</a:t>
            </a:r>
            <a:endParaRPr lang="ru-RU" sz="14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811514" y="546735"/>
            <a:ext cx="390425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rgbClr val="F65E0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В </a:t>
            </a:r>
            <a:r>
              <a:rPr lang="ru-RU" spc="425" dirty="0" smtClean="0">
                <a:solidFill>
                  <a:srgbClr val="F65E0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dirty="0">
                <a:solidFill>
                  <a:srgbClr val="F65E0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день</a:t>
            </a:r>
            <a:r>
              <a:rPr lang="ru-RU" spc="430" dirty="0">
                <a:solidFill>
                  <a:srgbClr val="F65E0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dirty="0">
                <a:solidFill>
                  <a:srgbClr val="F65E0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проведения</a:t>
            </a:r>
            <a:r>
              <a:rPr lang="ru-RU" spc="430" dirty="0">
                <a:solidFill>
                  <a:srgbClr val="F65E0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dirty="0" smtClean="0">
                <a:solidFill>
                  <a:srgbClr val="F65E0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экзамена </a:t>
            </a:r>
            <a:r>
              <a:rPr lang="ru-RU" spc="-1185" dirty="0" smtClean="0">
                <a:solidFill>
                  <a:srgbClr val="F65E0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                    </a:t>
            </a:r>
            <a:r>
              <a:rPr lang="ru-RU" dirty="0" smtClean="0">
                <a:solidFill>
                  <a:srgbClr val="F65E0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в</a:t>
            </a:r>
            <a:r>
              <a:rPr lang="ru-RU" spc="-265" dirty="0" smtClean="0">
                <a:solidFill>
                  <a:srgbClr val="F65E0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dirty="0">
                <a:solidFill>
                  <a:srgbClr val="F65E0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ППЭ</a:t>
            </a:r>
            <a:r>
              <a:rPr lang="ru-RU" spc="-250" dirty="0">
                <a:solidFill>
                  <a:srgbClr val="F65E0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b="1" dirty="0" smtClean="0">
                <a:solidFill>
                  <a:srgbClr val="F65E09"/>
                </a:solidFill>
                <a:latin typeface="Tahom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запрещается</a:t>
            </a:r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808151" y="4686588"/>
            <a:ext cx="61401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Пункт 63 Порядка</a:t>
            </a:r>
            <a:endParaRPr lang="ru-RU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5633864" y="207640"/>
            <a:ext cx="288032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rgbClr val="F65E0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Во </a:t>
            </a:r>
            <a:r>
              <a:rPr lang="ru-RU" spc="425" dirty="0" smtClean="0">
                <a:solidFill>
                  <a:srgbClr val="F65E0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dirty="0" smtClean="0">
                <a:solidFill>
                  <a:srgbClr val="F65E0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время экзамена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410098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9</a:t>
            </a:fld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808151" y="189137"/>
            <a:ext cx="70762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b="1" dirty="0">
                <a:solidFill>
                  <a:schemeClr val="accent1">
                    <a:lumMod val="75000"/>
                  </a:schemeClr>
                </a:solidFill>
              </a:rPr>
              <a:t>Работникам ППЭ</a:t>
            </a:r>
            <a:endParaRPr lang="ru-RU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819983" y="1275607"/>
            <a:ext cx="4184067" cy="3323987"/>
          </a:xfrm>
          <a:prstGeom prst="rect">
            <a:avLst/>
          </a:prstGeom>
          <a:solidFill>
            <a:srgbClr val="CCCCFF"/>
          </a:solidFill>
        </p:spPr>
        <p:txBody>
          <a:bodyPr wrap="square" rtlCol="0">
            <a:spAutoFit/>
          </a:bodyPr>
          <a:lstStyle/>
          <a:p>
            <a:r>
              <a:rPr lang="ru-RU" sz="1400" dirty="0"/>
              <a:t>• </a:t>
            </a:r>
            <a:r>
              <a:rPr lang="ru-RU" sz="1400" b="1" dirty="0" smtClean="0"/>
              <a:t>находиться </a:t>
            </a:r>
            <a:r>
              <a:rPr lang="ru-RU" sz="1400" b="1" dirty="0"/>
              <a:t>в ППЭ в случае несоответствия требованиям</a:t>
            </a:r>
            <a:r>
              <a:rPr lang="ru-RU" sz="1400" dirty="0"/>
              <a:t>, предъявляемым к лицам, привлекаемым к проведению экзаменов</a:t>
            </a:r>
          </a:p>
          <a:p>
            <a:r>
              <a:rPr lang="ru-RU" sz="1400" dirty="0" smtClean="0"/>
              <a:t>•</a:t>
            </a:r>
            <a:r>
              <a:rPr lang="en-US" sz="1400" dirty="0" smtClean="0"/>
              <a:t> </a:t>
            </a:r>
            <a:r>
              <a:rPr lang="ru-RU" sz="1400" b="1" dirty="0" smtClean="0"/>
              <a:t>иметь </a:t>
            </a:r>
            <a:r>
              <a:rPr lang="ru-RU" sz="1400" dirty="0"/>
              <a:t>при себе средства связи, фото-, аудио- и видеоаппаратуру, электронно-вычислительную технику, </a:t>
            </a:r>
            <a:r>
              <a:rPr lang="ru-RU" sz="1400" b="1" dirty="0"/>
              <a:t>справочные материалы, письменные заметки и иные средства </a:t>
            </a:r>
            <a:r>
              <a:rPr lang="ru-RU" sz="1400" dirty="0"/>
              <a:t>хранения</a:t>
            </a:r>
            <a:r>
              <a:rPr lang="ru-RU" sz="1400" b="1" dirty="0"/>
              <a:t> </a:t>
            </a:r>
            <a:r>
              <a:rPr lang="ru-RU" sz="1400" dirty="0"/>
              <a:t>и передачи информации</a:t>
            </a:r>
          </a:p>
          <a:p>
            <a:r>
              <a:rPr lang="ru-RU" sz="1400" dirty="0" smtClean="0"/>
              <a:t>•</a:t>
            </a:r>
            <a:r>
              <a:rPr lang="en-US" sz="1400" dirty="0" smtClean="0"/>
              <a:t> </a:t>
            </a:r>
            <a:r>
              <a:rPr lang="ru-RU" sz="1400" b="1" dirty="0" smtClean="0"/>
              <a:t>оказывать </a:t>
            </a:r>
            <a:r>
              <a:rPr lang="ru-RU" sz="1400" b="1" dirty="0"/>
              <a:t>содействие </a:t>
            </a:r>
            <a:r>
              <a:rPr lang="ru-RU" sz="1400" dirty="0"/>
              <a:t>участникам экзаменов, в том числе </a:t>
            </a:r>
            <a:r>
              <a:rPr lang="ru-RU" sz="1400" b="1" dirty="0"/>
              <a:t>передавать</a:t>
            </a:r>
            <a:r>
              <a:rPr lang="ru-RU" sz="1400" dirty="0"/>
              <a:t> им средства связи, электронно-вычислительную технику, фото-, аудио- и видеоаппаратуру, справочные</a:t>
            </a:r>
          </a:p>
          <a:p>
            <a:r>
              <a:rPr lang="ru-RU" sz="1400" dirty="0"/>
              <a:t>материалы, письменные заметки и иные</a:t>
            </a:r>
          </a:p>
          <a:p>
            <a:r>
              <a:rPr lang="ru-RU" sz="1400" dirty="0"/>
              <a:t>средства хранения и передачи информации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228946" y="685494"/>
            <a:ext cx="3690156" cy="4185761"/>
          </a:xfrm>
          <a:prstGeom prst="rect">
            <a:avLst/>
          </a:prstGeom>
          <a:solidFill>
            <a:srgbClr val="CCCCFF"/>
          </a:solidFill>
        </p:spPr>
        <p:txBody>
          <a:bodyPr wrap="square" rtlCol="0">
            <a:spAutoFit/>
          </a:bodyPr>
          <a:lstStyle/>
          <a:p>
            <a:r>
              <a:rPr lang="ru-RU" sz="1400" dirty="0"/>
              <a:t>участники экзаменов не должны общаться друг с другом, не могут свободно перемещаться</a:t>
            </a:r>
          </a:p>
          <a:p>
            <a:r>
              <a:rPr lang="ru-RU" sz="1400" dirty="0"/>
              <a:t>по аудитории и ППЭ. Во время экзамена участники экзаменов могут выходить из аудитории и перемещаться по ППЭ в</a:t>
            </a:r>
          </a:p>
          <a:p>
            <a:r>
              <a:rPr lang="ru-RU" sz="1400" dirty="0"/>
              <a:t>сопровождении одного из организаторов.</a:t>
            </a:r>
          </a:p>
          <a:p>
            <a:r>
              <a:rPr lang="ru-RU" sz="1400" b="1" dirty="0"/>
              <a:t>При выходе из аудитории участники экзаменов оставляют экзаменационные материалы и черновики на рабочем столе. Организатор проверяет комплектность оставленных участником экзамена экзаменационных материалов и черновиков, фиксирует время выхода указанного участника экзамена</a:t>
            </a:r>
          </a:p>
          <a:p>
            <a:r>
              <a:rPr lang="ru-RU" sz="1400" b="1" dirty="0"/>
              <a:t>из аудитории и продолжительность отсутствия его в аудитории в </a:t>
            </a:r>
            <a:r>
              <a:rPr lang="ru-RU" sz="1400" b="1" dirty="0" smtClean="0"/>
              <a:t>соответствующей</a:t>
            </a:r>
            <a:r>
              <a:rPr lang="en-US" sz="1400" b="1" dirty="0" smtClean="0"/>
              <a:t> </a:t>
            </a:r>
            <a:r>
              <a:rPr lang="ru-RU" sz="1400" b="1" dirty="0" smtClean="0"/>
              <a:t>ведомости</a:t>
            </a:r>
            <a:endParaRPr lang="ru-RU" sz="1400" b="1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811514" y="546735"/>
            <a:ext cx="390425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rgbClr val="F65E0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В </a:t>
            </a:r>
            <a:r>
              <a:rPr lang="ru-RU" spc="425" dirty="0" smtClean="0">
                <a:solidFill>
                  <a:srgbClr val="F65E0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dirty="0">
                <a:solidFill>
                  <a:srgbClr val="F65E0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день</a:t>
            </a:r>
            <a:r>
              <a:rPr lang="ru-RU" spc="430" dirty="0">
                <a:solidFill>
                  <a:srgbClr val="F65E0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dirty="0">
                <a:solidFill>
                  <a:srgbClr val="F65E0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проведения</a:t>
            </a:r>
            <a:r>
              <a:rPr lang="ru-RU" spc="430" dirty="0">
                <a:solidFill>
                  <a:srgbClr val="F65E0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dirty="0" smtClean="0">
                <a:solidFill>
                  <a:srgbClr val="F65E0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экзамена </a:t>
            </a:r>
            <a:r>
              <a:rPr lang="ru-RU" spc="-1185" dirty="0" smtClean="0">
                <a:solidFill>
                  <a:srgbClr val="F65E0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                    </a:t>
            </a:r>
            <a:r>
              <a:rPr lang="ru-RU" dirty="0" smtClean="0">
                <a:solidFill>
                  <a:srgbClr val="F65E0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в</a:t>
            </a:r>
            <a:r>
              <a:rPr lang="ru-RU" spc="-265" dirty="0" smtClean="0">
                <a:solidFill>
                  <a:srgbClr val="F65E0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dirty="0">
                <a:solidFill>
                  <a:srgbClr val="F65E0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ППЭ</a:t>
            </a:r>
            <a:r>
              <a:rPr lang="ru-RU" spc="-250" dirty="0">
                <a:solidFill>
                  <a:srgbClr val="F65E0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b="1" dirty="0" smtClean="0">
                <a:solidFill>
                  <a:srgbClr val="F65E09"/>
                </a:solidFill>
                <a:latin typeface="Tahom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запрещается</a:t>
            </a:r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808151" y="4686588"/>
            <a:ext cx="22516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Пункт 63 Порядка</a:t>
            </a:r>
            <a:endParaRPr lang="ru-RU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5633864" y="207640"/>
            <a:ext cx="288032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rgbClr val="F65E0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Во </a:t>
            </a:r>
            <a:r>
              <a:rPr lang="ru-RU" spc="425" dirty="0" smtClean="0">
                <a:solidFill>
                  <a:srgbClr val="F65E0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dirty="0" smtClean="0">
                <a:solidFill>
                  <a:srgbClr val="F65E0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время экзамена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5045859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10</a:t>
            </a:fld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808151" y="189137"/>
            <a:ext cx="26837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Проведение ГИА</a:t>
            </a:r>
            <a:endParaRPr lang="ru-RU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11560" y="1223777"/>
            <a:ext cx="3960440" cy="230832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 smtClean="0"/>
              <a:t>Причина </a:t>
            </a:r>
            <a:r>
              <a:rPr lang="ru-RU" sz="1600" dirty="0"/>
              <a:t>– </a:t>
            </a:r>
            <a:r>
              <a:rPr lang="ru-RU" sz="1600" dirty="0">
                <a:solidFill>
                  <a:schemeClr val="accent6">
                    <a:lumMod val="75000"/>
                  </a:schemeClr>
                </a:solidFill>
              </a:rPr>
              <a:t>нарушение</a:t>
            </a:r>
            <a:r>
              <a:rPr lang="ru-RU" sz="1600" dirty="0"/>
              <a:t> </a:t>
            </a:r>
            <a:r>
              <a:rPr lang="ru-RU" sz="1600" dirty="0" smtClean="0"/>
              <a:t>п</a:t>
            </a:r>
            <a:r>
              <a:rPr lang="ru-RU" sz="1600" dirty="0"/>
              <a:t>. 63 </a:t>
            </a:r>
            <a:r>
              <a:rPr lang="ru-RU" sz="1600" dirty="0">
                <a:solidFill>
                  <a:schemeClr val="accent6">
                    <a:lumMod val="75000"/>
                  </a:schemeClr>
                </a:solidFill>
              </a:rPr>
              <a:t>Порядка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 smtClean="0"/>
              <a:t>Удаляет </a:t>
            </a:r>
            <a:r>
              <a:rPr lang="ru-RU" sz="1600" dirty="0"/>
              <a:t>член ГЭК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 smtClean="0"/>
              <a:t>Составляется </a:t>
            </a:r>
            <a:r>
              <a:rPr lang="ru-RU" sz="1600" dirty="0"/>
              <a:t>акт в 2 экземплярах </a:t>
            </a:r>
            <a:r>
              <a:rPr lang="ru-RU" sz="1600" dirty="0" smtClean="0"/>
              <a:t>  в </a:t>
            </a:r>
            <a:r>
              <a:rPr lang="ru-RU" sz="1600" dirty="0"/>
              <a:t>Штабе ППЭ в присутствии члена ГЭК, руководителя ППЭ, организатора, ОН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 smtClean="0"/>
              <a:t>в </a:t>
            </a:r>
            <a:r>
              <a:rPr lang="ru-RU" sz="1600" dirty="0"/>
              <a:t>случае </a:t>
            </a:r>
            <a:r>
              <a:rPr lang="ru-RU" sz="1600" b="1" dirty="0"/>
              <a:t>удаления участника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/>
              <a:t>организатор ставит отметку в </a:t>
            </a:r>
            <a:r>
              <a:rPr lang="ru-RU" sz="1600" dirty="0" smtClean="0"/>
              <a:t>бланке </a:t>
            </a:r>
            <a:r>
              <a:rPr lang="ru-RU" sz="1600" dirty="0"/>
              <a:t>участника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932040" y="1131590"/>
            <a:ext cx="3816425" cy="255454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 smtClean="0"/>
              <a:t>Причина </a:t>
            </a:r>
            <a:r>
              <a:rPr lang="ru-RU" sz="1600" dirty="0"/>
              <a:t>– состояние здоровья или иные объективные причины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 smtClean="0"/>
              <a:t>Организаторы </a:t>
            </a:r>
            <a:r>
              <a:rPr lang="ru-RU" sz="1600" dirty="0"/>
              <a:t>сопровождают участника к медработнику и приглашают члена ГЭК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 smtClean="0"/>
              <a:t>Составляется </a:t>
            </a:r>
            <a:r>
              <a:rPr lang="ru-RU" sz="1600" dirty="0"/>
              <a:t>акт в 2 экземплярах </a:t>
            </a:r>
            <a:r>
              <a:rPr lang="ru-RU" sz="1600" dirty="0" smtClean="0"/>
              <a:t>при согласии </a:t>
            </a:r>
            <a:r>
              <a:rPr lang="ru-RU" sz="1600" dirty="0"/>
              <a:t>участника на досрочное завершение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 smtClean="0"/>
              <a:t>организатор </a:t>
            </a:r>
            <a:r>
              <a:rPr lang="ru-RU" sz="1600" dirty="0"/>
              <a:t>ставит отметку в </a:t>
            </a:r>
            <a:r>
              <a:rPr lang="ru-RU" sz="1600" dirty="0" smtClean="0"/>
              <a:t>бланке </a:t>
            </a:r>
            <a:r>
              <a:rPr lang="ru-RU" sz="1600" dirty="0"/>
              <a:t>участника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899592" y="689363"/>
            <a:ext cx="231194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rgbClr val="F65E0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Удаление из ППЭ</a:t>
            </a:r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808151" y="4686588"/>
            <a:ext cx="22516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Пункт 64 Порядка</a:t>
            </a:r>
            <a:endParaRPr lang="ru-RU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5255821" y="660363"/>
            <a:ext cx="304259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rgbClr val="F65E0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Досрочное завершение</a:t>
            </a:r>
            <a:endParaRPr lang="ru-RU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4651490" y="3979161"/>
            <a:ext cx="4251259" cy="830997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12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Акт о досрочном завершении экзамена по объективным причинам </a:t>
            </a:r>
            <a:r>
              <a:rPr lang="ru-RU" sz="12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является основанием</a:t>
            </a:r>
            <a:r>
              <a:rPr lang="ru-RU" sz="12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для повторного допуска такого участника к сдаче экзамена</a:t>
            </a:r>
            <a:endParaRPr lang="ru-RU" sz="12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1007604" y="3781909"/>
            <a:ext cx="316835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/>
              <a:t>Акты составляются в </a:t>
            </a:r>
            <a:r>
              <a:rPr lang="ru-RU" sz="1200" b="1" dirty="0"/>
              <a:t>двух</a:t>
            </a:r>
            <a:r>
              <a:rPr lang="ru-RU" sz="1200" dirty="0"/>
              <a:t> экземплярах: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200" dirty="0" smtClean="0"/>
              <a:t>для </a:t>
            </a:r>
            <a:r>
              <a:rPr lang="ru-RU" sz="1200" dirty="0"/>
              <a:t>участника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200" dirty="0" smtClean="0"/>
              <a:t>для </a:t>
            </a:r>
            <a:r>
              <a:rPr lang="ru-RU" sz="1200" dirty="0"/>
              <a:t>передачи (в тот же день) в ГЭК с последующей передачей в РЦОИ</a:t>
            </a:r>
          </a:p>
        </p:txBody>
      </p:sp>
    </p:spTree>
    <p:extLst>
      <p:ext uri="{BB962C8B-B14F-4D97-AF65-F5344CB8AC3E}">
        <p14:creationId xmlns:p14="http://schemas.microsoft.com/office/powerpoint/2010/main" val="245570447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11</a:t>
            </a:fld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808151" y="189137"/>
            <a:ext cx="70762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b="1" dirty="0">
                <a:solidFill>
                  <a:schemeClr val="accent1">
                    <a:lumMod val="75000"/>
                  </a:schemeClr>
                </a:solidFill>
              </a:rPr>
              <a:t>ОГЭ по иностранным языкам</a:t>
            </a:r>
            <a:endParaRPr lang="ru-RU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91048" y="1947836"/>
            <a:ext cx="3736936" cy="224676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b="1" dirty="0" smtClean="0"/>
              <a:t>Аудитории</a:t>
            </a:r>
            <a:r>
              <a:rPr lang="ru-RU" sz="1400" dirty="0" smtClean="0"/>
              <a:t> </a:t>
            </a:r>
            <a:r>
              <a:rPr lang="ru-RU" sz="1400" b="1" dirty="0"/>
              <a:t>оборудуются</a:t>
            </a:r>
            <a:r>
              <a:rPr lang="ru-RU" sz="1400" dirty="0"/>
              <a:t> средствами воспроизведения </a:t>
            </a:r>
            <a:r>
              <a:rPr lang="ru-RU" sz="1400" dirty="0" smtClean="0"/>
              <a:t>аудиозаписи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dirty="0" smtClean="0"/>
              <a:t>ТС или организаторы настраивают их,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dirty="0" smtClean="0"/>
              <a:t>чтобы </a:t>
            </a:r>
            <a:r>
              <a:rPr lang="ru-RU" sz="1400" dirty="0"/>
              <a:t>было слышно всем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dirty="0" smtClean="0"/>
              <a:t>Аудиозапись </a:t>
            </a:r>
            <a:r>
              <a:rPr lang="ru-RU" sz="1400" dirty="0"/>
              <a:t>прослушивается </a:t>
            </a:r>
            <a:r>
              <a:rPr lang="ru-RU" sz="1400" b="1" dirty="0"/>
              <a:t>дважды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dirty="0" smtClean="0"/>
              <a:t>Во </a:t>
            </a:r>
            <a:r>
              <a:rPr lang="ru-RU" sz="1400" dirty="0"/>
              <a:t>время прослушивания можно </a:t>
            </a:r>
            <a:r>
              <a:rPr lang="ru-RU" sz="1400" dirty="0" smtClean="0"/>
              <a:t>делать </a:t>
            </a:r>
            <a:r>
              <a:rPr lang="ru-RU" sz="1400" b="1" dirty="0" smtClean="0"/>
              <a:t>пометки</a:t>
            </a:r>
            <a:r>
              <a:rPr lang="ru-RU" sz="1400" dirty="0" smtClean="0"/>
              <a:t> на черновиках и КИМ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dirty="0" smtClean="0"/>
              <a:t>После </a:t>
            </a:r>
            <a:r>
              <a:rPr lang="ru-RU" sz="1400" dirty="0"/>
              <a:t>повторного прослушивания участники приступают к выполнению ЭР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138809" y="2053412"/>
            <a:ext cx="3816425" cy="156966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 smtClean="0"/>
              <a:t>Осуществляется </a:t>
            </a:r>
            <a:r>
              <a:rPr lang="ru-RU" sz="1600" dirty="0"/>
              <a:t>цифровая аудиозапись ответов (оборудование аудиторий, настройка оборудования)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 smtClean="0"/>
              <a:t>Участник </a:t>
            </a:r>
            <a:r>
              <a:rPr lang="ru-RU" sz="1600" dirty="0"/>
              <a:t>даёт ответы на задания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 smtClean="0"/>
              <a:t>Участник </a:t>
            </a:r>
            <a:r>
              <a:rPr lang="ru-RU" sz="1600" dirty="0"/>
              <a:t>прослушивает запись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1043610" y="912652"/>
            <a:ext cx="2731083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Есть задания с прослушиванием аудиозаписи</a:t>
            </a:r>
            <a:endParaRPr lang="ru-RU" sz="16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808151" y="4686588"/>
            <a:ext cx="22516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Пункт 65 Порядка</a:t>
            </a:r>
            <a:endParaRPr lang="ru-RU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5220074" y="948354"/>
            <a:ext cx="327661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Есть задания с предоставлением устных ответов</a:t>
            </a:r>
            <a:endParaRPr lang="ru-RU" sz="1600" b="1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5508106" y="4040258"/>
            <a:ext cx="3250627" cy="830997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12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Если произошел технический сбой, участник </a:t>
            </a:r>
            <a:r>
              <a:rPr lang="ru-RU" sz="12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имеет право выбрать</a:t>
            </a:r>
            <a:r>
              <a:rPr lang="ru-RU" sz="12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:</a:t>
            </a:r>
          </a:p>
          <a:p>
            <a:pPr algn="ctr"/>
            <a:r>
              <a:rPr lang="ru-RU" sz="1200" dirty="0" smtClean="0">
                <a:latin typeface="Verdana" panose="020B0604030504040204" pitchFamily="34" charset="0"/>
                <a:ea typeface="Verdana" panose="020B0604030504040204" pitchFamily="34" charset="0"/>
              </a:rPr>
              <a:t>выполнить задание </a:t>
            </a:r>
            <a:r>
              <a:rPr lang="ru-RU" sz="1200" b="1" dirty="0" smtClean="0">
                <a:latin typeface="Verdana" panose="020B0604030504040204" pitchFamily="34" charset="0"/>
                <a:ea typeface="Verdana" panose="020B0604030504040204" pitchFamily="34" charset="0"/>
              </a:rPr>
              <a:t>в тот же день</a:t>
            </a:r>
          </a:p>
          <a:p>
            <a:pPr algn="ctr"/>
            <a:r>
              <a:rPr lang="ru-RU" sz="1200" dirty="0" smtClean="0"/>
              <a:t>выполнить задание </a:t>
            </a:r>
            <a:r>
              <a:rPr lang="ru-RU" sz="1200" b="1" dirty="0" smtClean="0"/>
              <a:t>в резервные сроки</a:t>
            </a:r>
            <a:endParaRPr lang="ru-RU" sz="1200" b="1" dirty="0"/>
          </a:p>
        </p:txBody>
      </p:sp>
    </p:spTree>
    <p:extLst>
      <p:ext uri="{BB962C8B-B14F-4D97-AF65-F5344CB8AC3E}">
        <p14:creationId xmlns:p14="http://schemas.microsoft.com/office/powerpoint/2010/main" val="251017689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12</a:t>
            </a:fld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808151" y="189137"/>
            <a:ext cx="70762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b="1" dirty="0">
                <a:solidFill>
                  <a:schemeClr val="accent1">
                    <a:lumMod val="75000"/>
                  </a:schemeClr>
                </a:solidFill>
              </a:rPr>
              <a:t>ОГЭ по </a:t>
            </a:r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русскому языку</a:t>
            </a:r>
            <a:endParaRPr lang="ru-RU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808151" y="1463611"/>
            <a:ext cx="7868307" cy="2262158"/>
          </a:xfrm>
          <a:prstGeom prst="rect">
            <a:avLst/>
          </a:prstGeom>
          <a:solidFill>
            <a:srgbClr val="CCCCFF"/>
          </a:solidFill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b="1" dirty="0" smtClean="0"/>
              <a:t>Аудитории </a:t>
            </a:r>
            <a:r>
              <a:rPr lang="ru-RU" b="1" dirty="0"/>
              <a:t>оборудуются </a:t>
            </a:r>
            <a:r>
              <a:rPr lang="ru-RU" dirty="0"/>
              <a:t>средствами воспроизведения аудиозаписи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/>
              <a:t>ТС </a:t>
            </a:r>
            <a:r>
              <a:rPr lang="ru-RU" dirty="0"/>
              <a:t>или организаторы настраивают их, чтобы было слышно всем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dirty="0" smtClean="0"/>
              <a:t>Аудиозапись </a:t>
            </a:r>
            <a:r>
              <a:rPr lang="ru-RU" dirty="0"/>
              <a:t>прослушивается </a:t>
            </a:r>
            <a:r>
              <a:rPr lang="ru-RU" b="1" dirty="0"/>
              <a:t>дважды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b="1" dirty="0" smtClean="0"/>
              <a:t>Во </a:t>
            </a:r>
            <a:r>
              <a:rPr lang="ru-RU" b="1" dirty="0"/>
              <a:t>время прослушивания можно делать пометки на черновиках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/>
              <a:t>После </a:t>
            </a:r>
            <a:r>
              <a:rPr lang="ru-RU" dirty="0"/>
              <a:t>повторного прослушивания участники приступают к выполнению </a:t>
            </a:r>
            <a:r>
              <a:rPr lang="ru-RU" dirty="0" smtClean="0"/>
              <a:t>экзаменационной работы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611561" y="901853"/>
            <a:ext cx="6202251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В ОГЭ по русскому языку включено изложение</a:t>
            </a:r>
            <a:endParaRPr lang="ru-RU" sz="16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808151" y="4630911"/>
            <a:ext cx="22516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Пункт 66 Порядка</a:t>
            </a:r>
            <a:endParaRPr lang="ru-RU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71713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13</a:t>
            </a:fld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755578" y="205846"/>
            <a:ext cx="28751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b="1" dirty="0">
                <a:solidFill>
                  <a:schemeClr val="accent1">
                    <a:lumMod val="75000"/>
                  </a:schemeClr>
                </a:solidFill>
              </a:rPr>
              <a:t>ГВЭ в устной форме</a:t>
            </a:r>
            <a:endParaRPr lang="ru-RU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808151" y="1412166"/>
            <a:ext cx="7868307" cy="2769989"/>
          </a:xfrm>
          <a:prstGeom prst="rect">
            <a:avLst/>
          </a:prstGeom>
          <a:solidFill>
            <a:srgbClr val="CCCCFF"/>
          </a:solidFill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1600" dirty="0" smtClean="0"/>
              <a:t>Аудитории </a:t>
            </a:r>
            <a:r>
              <a:rPr lang="ru-RU" sz="1600" dirty="0"/>
              <a:t>оборудуются средствами воспроизведения аудиозаписи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1600" dirty="0" smtClean="0"/>
              <a:t>ТС </a:t>
            </a:r>
            <a:r>
              <a:rPr lang="ru-RU" sz="1600" dirty="0"/>
              <a:t>или организаторы настраивают их, чтобы было слышно </a:t>
            </a:r>
            <a:r>
              <a:rPr lang="ru-RU" sz="1600" dirty="0" smtClean="0"/>
              <a:t>всем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1600" dirty="0" smtClean="0"/>
              <a:t>Участник готовится не около средства аудиозаписи</a:t>
            </a:r>
            <a:endParaRPr lang="ru-RU" sz="1600" dirty="0"/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1600" dirty="0"/>
              <a:t>Отказ от </a:t>
            </a:r>
            <a:r>
              <a:rPr lang="ru-RU" sz="1600" dirty="0" smtClean="0"/>
              <a:t>протоколирования</a:t>
            </a:r>
            <a:endParaRPr lang="ru-RU" sz="1600" dirty="0"/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1600" dirty="0" smtClean="0"/>
              <a:t>После </a:t>
            </a:r>
            <a:r>
              <a:rPr lang="ru-RU" sz="1600" dirty="0"/>
              <a:t>подготовки участник подходит к средству аудиозаписи и громко и разборчиво даёт ответ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1600" dirty="0" smtClean="0"/>
              <a:t>Экзаменатор-собеседник </a:t>
            </a:r>
            <a:r>
              <a:rPr lang="ru-RU" sz="1600" dirty="0"/>
              <a:t>задаёт вопросы, чтобы участник мог уточнить и дополнить свой ответ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1600" dirty="0" smtClean="0"/>
              <a:t>Участнику </a:t>
            </a:r>
            <a:r>
              <a:rPr lang="ru-RU" sz="1600" dirty="0"/>
              <a:t>даётся возможность прослушать запись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1301340" y="770461"/>
            <a:ext cx="339181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Используются средства </a:t>
            </a:r>
            <a:r>
              <a:rPr lang="ru-RU" sz="16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цифровой аудиозаписи</a:t>
            </a:r>
            <a:endParaRPr lang="ru-RU" sz="16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808151" y="4630911"/>
            <a:ext cx="22516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Пункт 67 Порядка</a:t>
            </a:r>
            <a:endParaRPr lang="ru-RU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6084168" y="770462"/>
            <a:ext cx="259228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 smtClean="0">
                <a:solidFill>
                  <a:srgbClr val="F65E0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Отказ от протоколирования</a:t>
            </a:r>
            <a:endParaRPr lang="ru-RU" sz="1600" b="1" dirty="0"/>
          </a:p>
        </p:txBody>
      </p:sp>
      <p:sp>
        <p:nvSpPr>
          <p:cNvPr id="5" name="Стрелка вправо 4"/>
          <p:cNvSpPr/>
          <p:nvPr/>
        </p:nvSpPr>
        <p:spPr>
          <a:xfrm rot="10800000">
            <a:off x="4765164" y="854606"/>
            <a:ext cx="1174989" cy="292387"/>
          </a:xfrm>
          <a:prstGeom prst="rightArrow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3630763" y="4267469"/>
            <a:ext cx="4325615" cy="830997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12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Если произошел технический сбой, участник </a:t>
            </a:r>
            <a:r>
              <a:rPr lang="ru-RU" sz="12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имеет право выбрать</a:t>
            </a:r>
            <a:r>
              <a:rPr lang="ru-RU" sz="12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:</a:t>
            </a:r>
          </a:p>
          <a:p>
            <a:pPr algn="ctr"/>
            <a:r>
              <a:rPr lang="ru-RU" sz="1200" dirty="0" smtClean="0">
                <a:latin typeface="Verdana" panose="020B0604030504040204" pitchFamily="34" charset="0"/>
                <a:ea typeface="Verdana" panose="020B0604030504040204" pitchFamily="34" charset="0"/>
              </a:rPr>
              <a:t>выполнить задание </a:t>
            </a:r>
            <a:r>
              <a:rPr lang="ru-RU" sz="1200" b="1" dirty="0" smtClean="0">
                <a:latin typeface="Verdana" panose="020B0604030504040204" pitchFamily="34" charset="0"/>
                <a:ea typeface="Verdana" panose="020B0604030504040204" pitchFamily="34" charset="0"/>
              </a:rPr>
              <a:t>в тот же день</a:t>
            </a:r>
          </a:p>
          <a:p>
            <a:pPr algn="ctr"/>
            <a:r>
              <a:rPr lang="ru-RU" sz="1200" dirty="0" smtClean="0"/>
              <a:t>выполнить задание </a:t>
            </a:r>
            <a:r>
              <a:rPr lang="ru-RU" sz="1200" b="1" dirty="0" smtClean="0"/>
              <a:t>в резервные сроки</a:t>
            </a:r>
            <a:endParaRPr lang="ru-RU" sz="1200" b="1" dirty="0"/>
          </a:p>
        </p:txBody>
      </p:sp>
    </p:spTree>
    <p:extLst>
      <p:ext uri="{BB962C8B-B14F-4D97-AF65-F5344CB8AC3E}">
        <p14:creationId xmlns:p14="http://schemas.microsoft.com/office/powerpoint/2010/main" val="227292199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14</a:t>
            </a:fld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755578" y="205846"/>
            <a:ext cx="70762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b="1" dirty="0">
                <a:solidFill>
                  <a:schemeClr val="accent1">
                    <a:lumMod val="75000"/>
                  </a:schemeClr>
                </a:solidFill>
              </a:rPr>
              <a:t>Сроки обработки и проверки ЭР</a:t>
            </a:r>
            <a:endParaRPr lang="ru-RU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826579" y="942186"/>
            <a:ext cx="3672408" cy="584775"/>
          </a:xfrm>
          <a:prstGeom prst="rect">
            <a:avLst/>
          </a:prstGeom>
          <a:solidFill>
            <a:srgbClr val="CCCCFF"/>
          </a:solidFill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ru-RU" sz="1600" dirty="0" smtClean="0"/>
              <a:t>не </a:t>
            </a:r>
            <a:r>
              <a:rPr lang="ru-RU" sz="1600" dirty="0"/>
              <a:t>позднее 10 календарных </a:t>
            </a:r>
            <a:r>
              <a:rPr lang="ru-RU" sz="1600" dirty="0" smtClean="0"/>
              <a:t>после проведения экзамена</a:t>
            </a:r>
            <a:endParaRPr lang="ru-RU" sz="16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808151" y="819076"/>
            <a:ext cx="340381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По экзаменам, проведённым в </a:t>
            </a:r>
            <a:r>
              <a:rPr lang="ru-RU" sz="16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основной</a:t>
            </a:r>
            <a:r>
              <a:rPr lang="ru-RU" sz="16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период проведения ГИА</a:t>
            </a:r>
            <a:endParaRPr lang="ru-RU" sz="1600" dirty="0"/>
          </a:p>
        </p:txBody>
      </p:sp>
      <p:sp>
        <p:nvSpPr>
          <p:cNvPr id="8" name="TextBox 7"/>
          <p:cNvSpPr txBox="1"/>
          <p:nvPr/>
        </p:nvSpPr>
        <p:spPr>
          <a:xfrm>
            <a:off x="808151" y="4630911"/>
            <a:ext cx="22516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Пункт 75 Порядка</a:t>
            </a:r>
            <a:endParaRPr lang="ru-RU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888469" y="4011910"/>
            <a:ext cx="7416824" cy="52322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1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Полученные результаты в первичных баллах</a:t>
            </a:r>
          </a:p>
          <a:p>
            <a:pPr algn="ctr"/>
            <a:r>
              <a:rPr lang="ru-RU" sz="1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РЦОИ переводит в пятибалльную систему оценивания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971600" y="2084191"/>
            <a:ext cx="3403811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По экзаменам</a:t>
            </a:r>
            <a:r>
              <a:rPr lang="ru-RU" sz="16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, проведенным в </a:t>
            </a:r>
            <a:r>
              <a:rPr lang="ru-RU" sz="16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досрочный</a:t>
            </a:r>
            <a:r>
              <a:rPr lang="ru-RU" sz="16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и </a:t>
            </a:r>
            <a:r>
              <a:rPr lang="ru-RU" sz="16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дополнительный </a:t>
            </a:r>
            <a:r>
              <a:rPr lang="ru-RU" sz="16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периоды проведения</a:t>
            </a:r>
          </a:p>
          <a:p>
            <a:pPr algn="ctr"/>
            <a:r>
              <a:rPr lang="ru-RU" sz="16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ГИА, в </a:t>
            </a:r>
            <a:r>
              <a:rPr lang="ru-RU" sz="16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резервные</a:t>
            </a:r>
            <a:r>
              <a:rPr lang="ru-RU" sz="16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сроки каждого из периодов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826579" y="2248984"/>
            <a:ext cx="3672408" cy="584775"/>
          </a:xfrm>
          <a:prstGeom prst="rect">
            <a:avLst/>
          </a:prstGeom>
          <a:solidFill>
            <a:srgbClr val="CCCCFF"/>
          </a:solidFill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ru-RU" sz="1600" dirty="0" smtClean="0"/>
              <a:t>не </a:t>
            </a:r>
            <a:r>
              <a:rPr lang="ru-RU" sz="1600" dirty="0"/>
              <a:t>позднее </a:t>
            </a:r>
            <a:r>
              <a:rPr lang="ru-RU" sz="1600" dirty="0" smtClean="0"/>
              <a:t>5 </a:t>
            </a:r>
            <a:r>
              <a:rPr lang="ru-RU" sz="1600" dirty="0"/>
              <a:t>календарных </a:t>
            </a:r>
            <a:r>
              <a:rPr lang="ru-RU" sz="1600" dirty="0" smtClean="0"/>
              <a:t>после проведения экзамена</a:t>
            </a:r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100016601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15</a:t>
            </a:fld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827586" y="284407"/>
            <a:ext cx="707621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000" b="1" dirty="0">
                <a:solidFill>
                  <a:schemeClr val="accent1">
                    <a:lumMod val="75000"/>
                  </a:schemeClr>
                </a:solidFill>
              </a:rPr>
              <a:t>Повторный допуск (ГИА-9)</a:t>
            </a:r>
            <a:endParaRPr lang="ru-RU" sz="20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979718" y="1923679"/>
            <a:ext cx="7552497" cy="1323439"/>
          </a:xfrm>
          <a:prstGeom prst="rect">
            <a:avLst/>
          </a:prstGeom>
          <a:solidFill>
            <a:srgbClr val="CCCCFF"/>
          </a:solidFill>
        </p:spPr>
        <p:txBody>
          <a:bodyPr wrap="square" rtlCol="0">
            <a:spAutoFit/>
          </a:bodyPr>
          <a:lstStyle/>
          <a:p>
            <a:r>
              <a:rPr lang="ru-RU" sz="2000" dirty="0" smtClean="0"/>
              <a:t>2) </a:t>
            </a:r>
            <a:r>
              <a:rPr lang="ru-RU" sz="2000" dirty="0"/>
              <a:t>участники ГИА, проходящие ГИА только по обязательным учебным предметам и получившие на </a:t>
            </a:r>
            <a:r>
              <a:rPr lang="ru-RU" sz="2000" dirty="0" smtClean="0"/>
              <a:t>ГИА неудовлетворительный </a:t>
            </a:r>
            <a:r>
              <a:rPr lang="ru-RU" sz="2000" dirty="0"/>
              <a:t>результат по одному из обязательных учебных предметов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979716" y="1095520"/>
            <a:ext cx="359228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rgbClr val="857EBA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Добавлен пункт</a:t>
            </a:r>
            <a:endParaRPr lang="ru-RU" sz="2000" b="1" dirty="0"/>
          </a:p>
        </p:txBody>
      </p:sp>
    </p:spTree>
    <p:extLst>
      <p:ext uri="{BB962C8B-B14F-4D97-AF65-F5344CB8AC3E}">
        <p14:creationId xmlns:p14="http://schemas.microsoft.com/office/powerpoint/2010/main" val="138165813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16</a:t>
            </a:fld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755578" y="205846"/>
            <a:ext cx="70762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b="1" dirty="0">
                <a:solidFill>
                  <a:schemeClr val="accent1">
                    <a:lumMod val="75000"/>
                  </a:schemeClr>
                </a:solidFill>
              </a:rPr>
              <a:t>Допуск в дополнительный период</a:t>
            </a:r>
            <a:endParaRPr lang="ru-RU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808151" y="4630911"/>
            <a:ext cx="22516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Пункт 81 Порядка</a:t>
            </a:r>
            <a:endParaRPr lang="ru-RU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889461" y="3939902"/>
            <a:ext cx="7416824" cy="523220"/>
          </a:xfrm>
          <a:prstGeom prst="rect">
            <a:avLst/>
          </a:prstGeom>
          <a:ln w="15875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1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Заявление об участии в </a:t>
            </a:r>
            <a:r>
              <a:rPr lang="ru-RU" sz="14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ГИА </a:t>
            </a:r>
            <a:r>
              <a:rPr lang="ru-RU" sz="1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в дополнительный период подаются не позднее чем за </a:t>
            </a:r>
            <a:r>
              <a:rPr lang="ru-RU" sz="14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2 недели </a:t>
            </a:r>
            <a:r>
              <a:rPr lang="ru-RU" sz="1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до начала периода в </a:t>
            </a:r>
            <a:r>
              <a:rPr lang="ru-RU" sz="14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образовательные организации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702246" y="1637111"/>
            <a:ext cx="7616780" cy="18312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14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поздно </a:t>
            </a:r>
            <a:r>
              <a:rPr lang="ru-RU" sz="14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получившие допуск к ГИА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14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не </a:t>
            </a:r>
            <a:r>
              <a:rPr lang="ru-RU" sz="1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прошедшие ГИА, и </a:t>
            </a:r>
            <a:r>
              <a:rPr lang="ru-RU" sz="1400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т.ч</a:t>
            </a:r>
            <a:r>
              <a:rPr lang="ru-RU" sz="1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. </a:t>
            </a:r>
            <a:r>
              <a:rPr lang="ru-RU" sz="14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чьи, </a:t>
            </a:r>
            <a:r>
              <a:rPr lang="ru-RU" sz="14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результаты </a:t>
            </a:r>
            <a:r>
              <a:rPr lang="ru-RU" sz="14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ГИА </a:t>
            </a:r>
            <a:r>
              <a:rPr lang="ru-RU" sz="14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по </a:t>
            </a:r>
            <a:r>
              <a:rPr lang="ru-RU" sz="14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сдаваемым учебным </a:t>
            </a:r>
            <a:r>
              <a:rPr lang="ru-RU" sz="14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предметам были аннулированы</a:t>
            </a:r>
            <a:r>
              <a:rPr lang="ru-RU" sz="1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(нарушение Порядка)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14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сдававшие </a:t>
            </a:r>
            <a:r>
              <a:rPr lang="ru-RU" sz="1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4 предмета и получившие неудовлетворительный результат более 2 раз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14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сдававшие </a:t>
            </a:r>
            <a:r>
              <a:rPr lang="ru-RU" sz="1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2 предмета и получившие неудовлетворительный результат более 1 </a:t>
            </a:r>
            <a:r>
              <a:rPr lang="ru-RU" sz="14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раза</a:t>
            </a:r>
            <a:endParaRPr lang="ru-RU" sz="14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755577" y="727750"/>
            <a:ext cx="707621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857EBA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К ГИА по соответствующим учебным </a:t>
            </a:r>
            <a:r>
              <a:rPr lang="ru-RU" b="1" dirty="0" smtClean="0">
                <a:solidFill>
                  <a:srgbClr val="857EBA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предметам</a:t>
            </a:r>
            <a:endParaRPr lang="ru-RU" b="1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2339754" y="1145018"/>
            <a:ext cx="243496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93345" marR="581025" algn="r">
              <a:spcBef>
                <a:spcPts val="1735"/>
              </a:spcBef>
              <a:spcAft>
                <a:spcPts val="0"/>
              </a:spcAft>
            </a:pPr>
            <a:r>
              <a:rPr lang="ru-RU" b="1" dirty="0">
                <a:latin typeface="Tahoma" panose="020B0604030504040204" pitchFamily="34" charset="0"/>
                <a:ea typeface="Tahoma" panose="020B0604030504040204" pitchFamily="34" charset="0"/>
              </a:rPr>
              <a:t>допускаются</a:t>
            </a:r>
          </a:p>
        </p:txBody>
      </p:sp>
    </p:spTree>
    <p:extLst>
      <p:ext uri="{BB962C8B-B14F-4D97-AF65-F5344CB8AC3E}">
        <p14:creationId xmlns:p14="http://schemas.microsoft.com/office/powerpoint/2010/main" val="401210258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17</a:t>
            </a:fld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899593" y="319766"/>
            <a:ext cx="44644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b="1" dirty="0">
                <a:solidFill>
                  <a:schemeClr val="accent1">
                    <a:lumMod val="75000"/>
                  </a:schemeClr>
                </a:solidFill>
              </a:rPr>
              <a:t>Допуск в следующем году</a:t>
            </a:r>
            <a:endParaRPr lang="ru-RU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808151" y="4630911"/>
            <a:ext cx="22516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Пункт 82 Порядка</a:t>
            </a:r>
            <a:endParaRPr lang="ru-RU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043610" y="2704233"/>
            <a:ext cx="5321955" cy="646331"/>
          </a:xfrm>
          <a:prstGeom prst="rect">
            <a:avLst/>
          </a:prstGeom>
          <a:ln w="15875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Сдававшие 4 предмета вправе изменить</a:t>
            </a:r>
          </a:p>
          <a:p>
            <a:pPr algn="ctr"/>
            <a:r>
              <a:rPr lang="ru-RU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учебные предметы по выбору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945292" y="1275607"/>
            <a:ext cx="585895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ru-RU" sz="16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Все, кто не получил удовлетворительный результат </a:t>
            </a:r>
            <a:r>
              <a:rPr lang="ru-RU" sz="16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хотя бы по одному учебному предмету по любым причинам по окончании дополнительного периода</a:t>
            </a:r>
          </a:p>
        </p:txBody>
      </p:sp>
    </p:spTree>
    <p:extLst>
      <p:ext uri="{BB962C8B-B14F-4D97-AF65-F5344CB8AC3E}">
        <p14:creationId xmlns:p14="http://schemas.microsoft.com/office/powerpoint/2010/main" val="307016308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18</a:t>
            </a:fld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808151" y="189137"/>
            <a:ext cx="70762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Прием и рассмотрение апелляций</a:t>
            </a:r>
            <a:endParaRPr lang="ru-RU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839607" y="2199443"/>
            <a:ext cx="3540022" cy="156966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 smtClean="0"/>
              <a:t>апеллянт (</a:t>
            </a:r>
            <a:r>
              <a:rPr lang="ru-RU" sz="1600" dirty="0" smtClean="0">
                <a:solidFill>
                  <a:schemeClr val="accent6">
                    <a:lumMod val="75000"/>
                  </a:schemeClr>
                </a:solidFill>
              </a:rPr>
              <a:t>паспорт</a:t>
            </a:r>
            <a:r>
              <a:rPr lang="ru-RU" sz="1600" dirty="0" smtClean="0"/>
              <a:t>)</a:t>
            </a:r>
            <a:endParaRPr lang="ru-RU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 smtClean="0"/>
              <a:t>родители </a:t>
            </a:r>
            <a:r>
              <a:rPr lang="ru-RU" sz="1600" dirty="0"/>
              <a:t>(законные представители) апеллянтов, </a:t>
            </a:r>
            <a:r>
              <a:rPr lang="ru-RU" sz="1600" dirty="0" smtClean="0"/>
              <a:t>не достигших </a:t>
            </a:r>
            <a:r>
              <a:rPr lang="ru-RU" sz="1600" dirty="0"/>
              <a:t>18 </a:t>
            </a:r>
            <a:r>
              <a:rPr lang="ru-RU" sz="1600" dirty="0" smtClean="0"/>
              <a:t>лет (</a:t>
            </a:r>
            <a:r>
              <a:rPr lang="ru-RU" sz="1600" dirty="0" smtClean="0">
                <a:solidFill>
                  <a:schemeClr val="accent6">
                    <a:lumMod val="75000"/>
                  </a:schemeClr>
                </a:solidFill>
              </a:rPr>
              <a:t>паспорт</a:t>
            </a:r>
            <a:r>
              <a:rPr lang="ru-RU" sz="1600" dirty="0" smtClean="0"/>
              <a:t>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 smtClean="0"/>
              <a:t>уполномоченные родителями (</a:t>
            </a:r>
            <a:r>
              <a:rPr lang="ru-RU" sz="1600" dirty="0" err="1">
                <a:solidFill>
                  <a:schemeClr val="accent6">
                    <a:lumMod val="75000"/>
                  </a:schemeClr>
                </a:solidFill>
              </a:rPr>
              <a:t>паспорт+доверенность</a:t>
            </a:r>
            <a:r>
              <a:rPr lang="ru-RU" sz="1600" dirty="0" smtClean="0"/>
              <a:t>)</a:t>
            </a:r>
            <a:endParaRPr lang="ru-RU" sz="1600" dirty="0"/>
          </a:p>
        </p:txBody>
      </p:sp>
      <p:sp>
        <p:nvSpPr>
          <p:cNvPr id="15" name="TextBox 14"/>
          <p:cNvSpPr txBox="1"/>
          <p:nvPr/>
        </p:nvSpPr>
        <p:spPr>
          <a:xfrm>
            <a:off x="4877315" y="2106625"/>
            <a:ext cx="3816425" cy="2062103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 smtClean="0"/>
              <a:t>члены </a:t>
            </a:r>
            <a:r>
              <a:rPr lang="ru-RU" sz="1600" dirty="0"/>
              <a:t>ГЭК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 smtClean="0"/>
              <a:t>ОН</a:t>
            </a:r>
            <a:endParaRPr lang="ru-RU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 smtClean="0"/>
              <a:t>должностные </a:t>
            </a:r>
            <a:r>
              <a:rPr lang="ru-RU" sz="1600" dirty="0"/>
              <a:t>лица ОИВ (ПП)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 smtClean="0"/>
              <a:t>должностные </a:t>
            </a:r>
            <a:r>
              <a:rPr lang="ru-RU" sz="1600" dirty="0"/>
              <a:t>лица </a:t>
            </a:r>
            <a:r>
              <a:rPr lang="ru-RU" sz="1600" dirty="0" err="1"/>
              <a:t>Рособрнадзора</a:t>
            </a:r>
            <a:r>
              <a:rPr lang="ru-RU" sz="1600" dirty="0"/>
              <a:t> и иные лица, им определённые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b="1" dirty="0" err="1" smtClean="0"/>
              <a:t>сурдопереводчик</a:t>
            </a:r>
            <a:r>
              <a:rPr lang="ru-RU" sz="1600" b="1" dirty="0"/>
              <a:t>, </a:t>
            </a:r>
            <a:r>
              <a:rPr lang="ru-RU" sz="1600" b="1" dirty="0" err="1"/>
              <a:t>тифлопереводчик</a:t>
            </a:r>
            <a:r>
              <a:rPr lang="ru-RU" sz="1600" b="1" dirty="0"/>
              <a:t>, ассистент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b="1" dirty="0" smtClean="0"/>
              <a:t>эксперт </a:t>
            </a:r>
            <a:r>
              <a:rPr lang="ru-RU" sz="1600" b="1" dirty="0"/>
              <a:t>ПК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815954" y="758065"/>
            <a:ext cx="627632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Присутствие на рассмотрении апелляции</a:t>
            </a:r>
            <a:endParaRPr lang="ru-RU" sz="16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808151" y="4686588"/>
            <a:ext cx="22516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Пункт 86 Порядка</a:t>
            </a:r>
            <a:endParaRPr lang="ru-RU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971600" y="1282629"/>
            <a:ext cx="2804572" cy="58477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1600" dirty="0"/>
              <a:t>Присутствие апеллянта и его представителей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5138807" y="1294413"/>
            <a:ext cx="3293438" cy="58477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1600" dirty="0"/>
              <a:t>При рассмотрении апелляции также могут </a:t>
            </a:r>
            <a:r>
              <a:rPr lang="ru-RU" sz="1600" dirty="0" smtClean="0"/>
              <a:t>присутствовать</a:t>
            </a:r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109314821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/>
        </p:nvSpPr>
        <p:spPr>
          <a:xfrm>
            <a:off x="683568" y="2253527"/>
            <a:ext cx="8218880" cy="29238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 smtClean="0">
                <a:solidFill>
                  <a:schemeClr val="accent4"/>
                </a:solidFill>
              </a:rPr>
              <a:t>Место ознакомления участников итогового  собеседования по русскому языку с результатами итогового собеседования</a:t>
            </a:r>
          </a:p>
          <a:p>
            <a:endParaRPr lang="ru-RU" sz="1600" b="1" dirty="0" smtClean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ru-RU" sz="1700" u="sng" dirty="0" smtClean="0"/>
              <a:t>для обучающихся образовательных организаций:</a:t>
            </a:r>
          </a:p>
          <a:p>
            <a:r>
              <a:rPr lang="ru-RU" sz="1700" i="1" dirty="0" smtClean="0"/>
              <a:t>образовательные организации, в которых они осваивают образовательные программы основного общего образования</a:t>
            </a:r>
          </a:p>
          <a:p>
            <a:endParaRPr lang="ru-RU" sz="1700" dirty="0" smtClean="0"/>
          </a:p>
          <a:p>
            <a:r>
              <a:rPr lang="ru-RU" sz="1700" u="sng" dirty="0" smtClean="0"/>
              <a:t>для экстернов:</a:t>
            </a:r>
          </a:p>
          <a:p>
            <a:r>
              <a:rPr lang="ru-RU" sz="1700" i="1" dirty="0"/>
              <a:t>образовательные организации, в которых </a:t>
            </a:r>
            <a:r>
              <a:rPr lang="ru-RU" sz="1700" i="1" dirty="0" smtClean="0"/>
              <a:t>они зарегистрировались для прохождения итогового собеседования по русскому языку</a:t>
            </a:r>
          </a:p>
          <a:p>
            <a:pPr algn="ctr"/>
            <a:r>
              <a:rPr lang="ru-RU" sz="1700" b="1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endParaRPr lang="ru-RU" sz="1700" b="1" dirty="0" smtClean="0">
              <a:solidFill>
                <a:srgbClr val="A8246E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611562" y="3003799"/>
            <a:ext cx="453596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latin typeface="Cera Pro Medium" panose="00000600000000000000" pitchFamily="2" charset="0"/>
              </a:rPr>
              <a:t/>
            </a:r>
            <a:br>
              <a:rPr lang="ru-RU" dirty="0" smtClean="0">
                <a:latin typeface="Cera Pro Medium" panose="00000600000000000000" pitchFamily="2" charset="0"/>
              </a:rPr>
            </a:br>
            <a:endParaRPr lang="ru-RU" dirty="0">
              <a:latin typeface="Cera Pro Medium" panose="00000600000000000000" pitchFamily="2" charset="0"/>
            </a:endParaRPr>
          </a:p>
        </p:txBody>
      </p:sp>
      <p:sp>
        <p:nvSpPr>
          <p:cNvPr id="17" name="Заголовок 1"/>
          <p:cNvSpPr txBox="1">
            <a:spLocks/>
          </p:cNvSpPr>
          <p:nvPr/>
        </p:nvSpPr>
        <p:spPr>
          <a:xfrm>
            <a:off x="797024" y="121266"/>
            <a:ext cx="8110868" cy="5760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4"/>
                </a:solidFill>
                <a:uLnTx/>
                <a:uFillTx/>
                <a:latin typeface="Arial"/>
                <a:ea typeface="+mj-ea"/>
                <a:cs typeface="+mj-cs"/>
              </a:rPr>
              <a:t>Сроки информирования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4"/>
                </a:solidFill>
                <a:uLnTx/>
                <a:uFillTx/>
                <a:latin typeface="Arial"/>
                <a:ea typeface="+mj-ea"/>
                <a:cs typeface="+mj-cs"/>
              </a:rPr>
              <a:t>о результатах итогового собеседования по русскому языку</a:t>
            </a:r>
            <a:endParaRPr kumimoji="0" lang="ru-RU" sz="2000" i="0" u="none" strike="noStrike" kern="1200" cap="none" spc="0" normalizeH="0" baseline="0" noProof="0" dirty="0">
              <a:ln>
                <a:noFill/>
              </a:ln>
              <a:solidFill>
                <a:schemeClr val="accent4"/>
              </a:solidFill>
              <a:uLnTx/>
              <a:uFillTx/>
              <a:latin typeface="Arial"/>
              <a:ea typeface="+mj-ea"/>
              <a:cs typeface="+mj-cs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051720" y="843558"/>
            <a:ext cx="5112568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14 февраля </a:t>
            </a:r>
            <a:r>
              <a:rPr lang="ru-RU" dirty="0" smtClean="0"/>
              <a:t>2024 г. – до </a:t>
            </a:r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2</a:t>
            </a:r>
            <a:r>
              <a:rPr lang="en-US" b="1" dirty="0" smtClean="0">
                <a:solidFill>
                  <a:schemeClr val="accent1">
                    <a:lumMod val="75000"/>
                  </a:schemeClr>
                </a:solidFill>
              </a:rPr>
              <a:t>6</a:t>
            </a:r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 февраля </a:t>
            </a:r>
            <a:r>
              <a:rPr lang="ru-RU" dirty="0" smtClean="0"/>
              <a:t>202</a:t>
            </a:r>
            <a:r>
              <a:rPr lang="en-US" dirty="0" smtClean="0"/>
              <a:t>4</a:t>
            </a:r>
            <a:r>
              <a:rPr lang="ru-RU" dirty="0" smtClean="0"/>
              <a:t> г.</a:t>
            </a:r>
          </a:p>
          <a:p>
            <a:endParaRPr lang="ru-RU" sz="1200" dirty="0" smtClean="0"/>
          </a:p>
          <a:p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13 марта </a:t>
            </a:r>
            <a:r>
              <a:rPr lang="ru-RU" dirty="0" smtClean="0"/>
              <a:t>2024 г. – до </a:t>
            </a:r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2</a:t>
            </a:r>
            <a:r>
              <a:rPr lang="en-US" b="1" dirty="0" smtClean="0">
                <a:solidFill>
                  <a:schemeClr val="accent1">
                    <a:lumMod val="75000"/>
                  </a:schemeClr>
                </a:solidFill>
              </a:rPr>
              <a:t>5</a:t>
            </a:r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 марта </a:t>
            </a:r>
            <a:r>
              <a:rPr lang="ru-RU" dirty="0" smtClean="0"/>
              <a:t>202</a:t>
            </a:r>
            <a:r>
              <a:rPr lang="en-US" dirty="0" smtClean="0"/>
              <a:t>4</a:t>
            </a:r>
            <a:r>
              <a:rPr lang="ru-RU" dirty="0" smtClean="0"/>
              <a:t> г.</a:t>
            </a:r>
          </a:p>
          <a:p>
            <a:endParaRPr lang="ru-RU" sz="1200" dirty="0" smtClean="0"/>
          </a:p>
          <a:p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15 апреля </a:t>
            </a:r>
            <a:r>
              <a:rPr lang="ru-RU" dirty="0" smtClean="0"/>
              <a:t>2024 г. – до </a:t>
            </a:r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2</a:t>
            </a:r>
            <a:r>
              <a:rPr lang="en-US" b="1" dirty="0" smtClean="0">
                <a:solidFill>
                  <a:schemeClr val="accent1">
                    <a:lumMod val="75000"/>
                  </a:schemeClr>
                </a:solidFill>
              </a:rPr>
              <a:t>7</a:t>
            </a:r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 мая </a:t>
            </a:r>
            <a:r>
              <a:rPr lang="ru-RU" dirty="0" smtClean="0"/>
              <a:t>202</a:t>
            </a:r>
            <a:r>
              <a:rPr lang="en-US" dirty="0" smtClean="0"/>
              <a:t>4</a:t>
            </a:r>
            <a:r>
              <a:rPr lang="ru-RU" dirty="0" smtClean="0"/>
              <a:t> г.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6191663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20</a:t>
            </a:fld>
            <a:endParaRPr lang="ru-RU"/>
          </a:p>
        </p:txBody>
      </p:sp>
      <p:sp>
        <p:nvSpPr>
          <p:cNvPr id="4" name="TextBox 3"/>
          <p:cNvSpPr txBox="1"/>
          <p:nvPr/>
        </p:nvSpPr>
        <p:spPr>
          <a:xfrm>
            <a:off x="822935" y="153932"/>
            <a:ext cx="70700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Сроки проведения ГИА-9 (проект)</a:t>
            </a:r>
            <a:endParaRPr lang="ru-RU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82368" y="2283718"/>
            <a:ext cx="72948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b="1" dirty="0" smtClean="0">
                <a:solidFill>
                  <a:schemeClr val="accent6">
                    <a:lumMod val="75000"/>
                  </a:schemeClr>
                </a:solidFill>
              </a:rPr>
              <a:t>Сроки внесения в РИС</a:t>
            </a:r>
            <a:endParaRPr lang="ru-RU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901404" y="549602"/>
            <a:ext cx="6688360" cy="13388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dirty="0"/>
              <a:t>досрочный период</a:t>
            </a:r>
            <a:r>
              <a:rPr lang="ru-RU" dirty="0" smtClean="0"/>
              <a:t>: 	</a:t>
            </a:r>
            <a:r>
              <a:rPr lang="ru-RU" dirty="0" smtClean="0">
                <a:solidFill>
                  <a:srgbClr val="7030A0"/>
                </a:solidFill>
              </a:rPr>
              <a:t>с 23.04.2024</a:t>
            </a:r>
            <a:endParaRPr lang="ru-RU" dirty="0">
              <a:solidFill>
                <a:srgbClr val="7030A0"/>
              </a:solidFill>
            </a:endParaRPr>
          </a:p>
          <a:p>
            <a:pPr>
              <a:lnSpc>
                <a:spcPct val="150000"/>
              </a:lnSpc>
            </a:pPr>
            <a:r>
              <a:rPr lang="ru-RU" dirty="0"/>
              <a:t>основной период: </a:t>
            </a:r>
            <a:r>
              <a:rPr lang="ru-RU" dirty="0" smtClean="0"/>
              <a:t>	</a:t>
            </a:r>
            <a:r>
              <a:rPr lang="ru-RU" dirty="0" smtClean="0">
                <a:solidFill>
                  <a:srgbClr val="7030A0"/>
                </a:solidFill>
              </a:rPr>
              <a:t>с 24.05.2024</a:t>
            </a:r>
            <a:endParaRPr lang="ru-RU" dirty="0">
              <a:solidFill>
                <a:srgbClr val="7030A0"/>
              </a:solidFill>
            </a:endParaRPr>
          </a:p>
          <a:p>
            <a:pPr>
              <a:lnSpc>
                <a:spcPct val="150000"/>
              </a:lnSpc>
            </a:pPr>
            <a:r>
              <a:rPr lang="ru-RU" dirty="0"/>
              <a:t>дополнительный период</a:t>
            </a:r>
            <a:r>
              <a:rPr lang="ru-RU" dirty="0" smtClean="0"/>
              <a:t>: 	</a:t>
            </a:r>
            <a:r>
              <a:rPr lang="ru-RU" dirty="0" smtClean="0">
                <a:solidFill>
                  <a:srgbClr val="7030A0"/>
                </a:solidFill>
              </a:rPr>
              <a:t>с 03.09.2024</a:t>
            </a:r>
            <a:endParaRPr lang="ru-RU" dirty="0">
              <a:solidFill>
                <a:srgbClr val="7030A0"/>
              </a:solidFill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53283729"/>
              </p:ext>
            </p:extLst>
          </p:nvPr>
        </p:nvGraphicFramePr>
        <p:xfrm>
          <a:off x="794584" y="3219823"/>
          <a:ext cx="8280920" cy="1739632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{5940675A-B579-460E-94D1-54222C63F5DA}</a:tableStyleId>
              </a:tblPr>
              <a:tblGrid>
                <a:gridCol w="4479801">
                  <a:extLst>
                    <a:ext uri="{9D8B030D-6E8A-4147-A177-3AD203B41FA5}">
                      <a16:colId xmlns="" xmlns:a16="http://schemas.microsoft.com/office/drawing/2014/main" val="1647515409"/>
                    </a:ext>
                  </a:extLst>
                </a:gridCol>
                <a:gridCol w="3801119">
                  <a:extLst>
                    <a:ext uri="{9D8B030D-6E8A-4147-A177-3AD203B41FA5}">
                      <a16:colId xmlns="" xmlns:a16="http://schemas.microsoft.com/office/drawing/2014/main" val="2405255763"/>
                    </a:ext>
                  </a:extLst>
                </a:gridCol>
              </a:tblGrid>
              <a:tr h="1008112">
                <a:tc>
                  <a:txBody>
                    <a:bodyPr/>
                    <a:lstStyle/>
                    <a:p>
                      <a:pPr marL="66675" marR="224155" algn="ctr">
                        <a:spcBef>
                          <a:spcPts val="540"/>
                        </a:spcBef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Сведения об участниках проведения </a:t>
                      </a:r>
                      <a:r>
                        <a:rPr lang="ru-RU" sz="1200" dirty="0" smtClean="0">
                          <a:effectLst/>
                        </a:rPr>
                        <a:t>итогового</a:t>
                      </a:r>
                      <a:r>
                        <a:rPr lang="ru-RU" sz="1200" spc="-25" dirty="0" smtClean="0">
                          <a:effectLst/>
                        </a:rPr>
                        <a:t> </a:t>
                      </a:r>
                      <a:r>
                        <a:rPr lang="ru-RU" sz="1200" dirty="0">
                          <a:effectLst/>
                        </a:rPr>
                        <a:t>собеседования</a:t>
                      </a:r>
                      <a:r>
                        <a:rPr lang="ru-RU" sz="1200" spc="-30" dirty="0">
                          <a:effectLst/>
                        </a:rPr>
                        <a:t> </a:t>
                      </a:r>
                      <a:r>
                        <a:rPr lang="ru-RU" sz="1200" dirty="0">
                          <a:effectLst/>
                        </a:rPr>
                        <a:t>по</a:t>
                      </a:r>
                      <a:r>
                        <a:rPr lang="ru-RU" sz="1200" spc="-20" dirty="0">
                          <a:effectLst/>
                        </a:rPr>
                        <a:t> </a:t>
                      </a:r>
                      <a:r>
                        <a:rPr lang="ru-RU" sz="1200" dirty="0">
                          <a:effectLst/>
                        </a:rPr>
                        <a:t>русскому</a:t>
                      </a:r>
                      <a:r>
                        <a:rPr lang="ru-RU" sz="1200" spc="-20" dirty="0">
                          <a:effectLst/>
                        </a:rPr>
                        <a:t> </a:t>
                      </a:r>
                      <a:r>
                        <a:rPr lang="ru-RU" sz="1200" dirty="0">
                          <a:effectLst/>
                        </a:rPr>
                        <a:t>языку,</a:t>
                      </a:r>
                      <a:r>
                        <a:rPr lang="ru-RU" sz="1200" spc="-240" dirty="0">
                          <a:effectLst/>
                        </a:rPr>
                        <a:t> </a:t>
                      </a:r>
                      <a:r>
                        <a:rPr lang="ru-RU" sz="1200" dirty="0">
                          <a:effectLst/>
                        </a:rPr>
                        <a:t>включая категории лиц с ограниченными возможностями</a:t>
                      </a:r>
                      <a:r>
                        <a:rPr lang="ru-RU" sz="1200" spc="-235" dirty="0">
                          <a:effectLst/>
                        </a:rPr>
                        <a:t> </a:t>
                      </a:r>
                      <a:r>
                        <a:rPr lang="ru-RU" sz="1200" dirty="0">
                          <a:effectLst/>
                        </a:rPr>
                        <a:t>здоровья,</a:t>
                      </a:r>
                      <a:r>
                        <a:rPr lang="ru-RU" sz="1200" spc="-5" dirty="0">
                          <a:effectLst/>
                        </a:rPr>
                        <a:t> </a:t>
                      </a:r>
                      <a:r>
                        <a:rPr lang="ru-RU" sz="1200" dirty="0">
                          <a:effectLst/>
                        </a:rPr>
                        <a:t>детей-инвалидов</a:t>
                      </a:r>
                      <a:r>
                        <a:rPr lang="ru-RU" sz="1200" spc="-10" dirty="0">
                          <a:effectLst/>
                        </a:rPr>
                        <a:t> </a:t>
                      </a:r>
                      <a:r>
                        <a:rPr lang="ru-RU" sz="1200" dirty="0">
                          <a:effectLst/>
                        </a:rPr>
                        <a:t>или</a:t>
                      </a:r>
                      <a:r>
                        <a:rPr lang="ru-RU" sz="1200" spc="5" dirty="0">
                          <a:effectLst/>
                        </a:rPr>
                        <a:t> </a:t>
                      </a:r>
                      <a:r>
                        <a:rPr lang="ru-RU" sz="1200" dirty="0">
                          <a:effectLst/>
                        </a:rPr>
                        <a:t>инвалидов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1155065" marR="1149985" algn="ctr">
                        <a:spcBef>
                          <a:spcPts val="540"/>
                        </a:spcBef>
                        <a:spcAft>
                          <a:spcPts val="0"/>
                        </a:spcAft>
                      </a:pPr>
                      <a:r>
                        <a:rPr lang="ru-RU" sz="1200" spc="-5" dirty="0">
                          <a:effectLst/>
                        </a:rPr>
                        <a:t>не позднее:</a:t>
                      </a:r>
                      <a:r>
                        <a:rPr lang="ru-RU" sz="1200" spc="-235" dirty="0">
                          <a:effectLst/>
                        </a:rPr>
                        <a:t> </a:t>
                      </a:r>
                      <a:r>
                        <a:rPr lang="ru-RU" sz="1200" dirty="0">
                          <a:effectLst/>
                        </a:rPr>
                        <a:t>02.02.2024</a:t>
                      </a:r>
                    </a:p>
                    <a:p>
                      <a:pPr marL="92075" marR="85725" algn="ctr">
                        <a:spcBef>
                          <a:spcPts val="5"/>
                        </a:spcBef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01.03.2024</a:t>
                      </a:r>
                    </a:p>
                    <a:p>
                      <a:pPr marL="92075" marR="85725"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03.04.2024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3018121832"/>
                  </a:ext>
                </a:extLst>
              </a:tr>
              <a:tr h="731520">
                <a:tc>
                  <a:txBody>
                    <a:bodyPr/>
                    <a:lstStyle/>
                    <a:p>
                      <a:pPr algn="ctr">
                        <a:spcBef>
                          <a:spcPts val="45"/>
                        </a:spcBef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  <a:r>
                        <a:rPr lang="ru-RU" sz="1200" dirty="0" smtClean="0">
                          <a:effectLst/>
                        </a:rPr>
                        <a:t>Сведения</a:t>
                      </a:r>
                      <a:r>
                        <a:rPr lang="ru-RU" sz="1200" spc="-25" dirty="0" smtClean="0">
                          <a:effectLst/>
                        </a:rPr>
                        <a:t> </a:t>
                      </a:r>
                      <a:r>
                        <a:rPr lang="ru-RU" sz="1200" dirty="0">
                          <a:effectLst/>
                        </a:rPr>
                        <a:t>об</a:t>
                      </a:r>
                      <a:r>
                        <a:rPr lang="ru-RU" sz="1200" spc="-20" dirty="0">
                          <a:effectLst/>
                        </a:rPr>
                        <a:t> </a:t>
                      </a:r>
                      <a:r>
                        <a:rPr lang="ru-RU" sz="1200" dirty="0">
                          <a:effectLst/>
                        </a:rPr>
                        <a:t>участниках</a:t>
                      </a:r>
                      <a:r>
                        <a:rPr lang="ru-RU" sz="1200" spc="-15" dirty="0">
                          <a:effectLst/>
                        </a:rPr>
                        <a:t> </a:t>
                      </a:r>
                      <a:r>
                        <a:rPr lang="ru-RU" sz="1200" dirty="0">
                          <a:effectLst/>
                        </a:rPr>
                        <a:t>ГИА</a:t>
                      </a:r>
                      <a:r>
                        <a:rPr lang="ru-RU" sz="1200" spc="-15" dirty="0">
                          <a:effectLst/>
                        </a:rPr>
                        <a:t> </a:t>
                      </a:r>
                      <a:r>
                        <a:rPr lang="ru-RU" sz="1200" dirty="0">
                          <a:effectLst/>
                        </a:rPr>
                        <a:t>всех</a:t>
                      </a:r>
                      <a:r>
                        <a:rPr lang="ru-RU" sz="1200" spc="-10" dirty="0">
                          <a:effectLst/>
                        </a:rPr>
                        <a:t> </a:t>
                      </a:r>
                      <a:r>
                        <a:rPr lang="ru-RU" sz="1200" dirty="0">
                          <a:effectLst/>
                        </a:rPr>
                        <a:t>категорий</a:t>
                      </a:r>
                      <a:r>
                        <a:rPr lang="ru-RU" sz="1200" spc="-25" dirty="0">
                          <a:effectLst/>
                        </a:rPr>
                        <a:t> </a:t>
                      </a:r>
                      <a:r>
                        <a:rPr lang="ru-RU" sz="1200" dirty="0">
                          <a:effectLst/>
                        </a:rPr>
                        <a:t>с</a:t>
                      </a:r>
                      <a:r>
                        <a:rPr lang="ru-RU" sz="1200" spc="-15" dirty="0">
                          <a:effectLst/>
                        </a:rPr>
                        <a:t> </a:t>
                      </a:r>
                      <a:r>
                        <a:rPr lang="ru-RU" sz="1200" dirty="0">
                          <a:effectLst/>
                        </a:rPr>
                        <a:t>указанием</a:t>
                      </a:r>
                      <a:r>
                        <a:rPr lang="ru-RU" sz="1200" spc="-235" dirty="0">
                          <a:effectLst/>
                        </a:rPr>
                        <a:t> </a:t>
                      </a:r>
                      <a:r>
                        <a:rPr lang="ru-RU" sz="1200" dirty="0">
                          <a:effectLst/>
                        </a:rPr>
                        <a:t>перечня учебных предметов, выбранных для сдачи ГИА,</a:t>
                      </a:r>
                      <a:r>
                        <a:rPr lang="ru-RU" sz="1200" spc="5" dirty="0">
                          <a:effectLst/>
                        </a:rPr>
                        <a:t> </a:t>
                      </a:r>
                      <a:r>
                        <a:rPr lang="ru-RU" sz="1200" dirty="0">
                          <a:effectLst/>
                        </a:rPr>
                        <a:t>сведения</a:t>
                      </a:r>
                      <a:r>
                        <a:rPr lang="ru-RU" sz="1200" spc="-10" dirty="0">
                          <a:effectLst/>
                        </a:rPr>
                        <a:t> </a:t>
                      </a:r>
                      <a:r>
                        <a:rPr lang="ru-RU" sz="1200" dirty="0">
                          <a:effectLst/>
                        </a:rPr>
                        <a:t>о</a:t>
                      </a:r>
                      <a:r>
                        <a:rPr lang="ru-RU" sz="1200" spc="5" dirty="0">
                          <a:effectLst/>
                        </a:rPr>
                        <a:t> </a:t>
                      </a:r>
                      <a:r>
                        <a:rPr lang="ru-RU" sz="1200" dirty="0">
                          <a:effectLst/>
                        </a:rPr>
                        <a:t>форме ГИА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5"/>
                        </a:spcBef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  <a:r>
                        <a:rPr lang="ru-RU" sz="1200" dirty="0" smtClean="0">
                          <a:effectLst/>
                        </a:rPr>
                        <a:t>не</a:t>
                      </a:r>
                      <a:r>
                        <a:rPr lang="ru-RU" sz="1200" spc="-15" dirty="0" smtClean="0">
                          <a:effectLst/>
                        </a:rPr>
                        <a:t> </a:t>
                      </a:r>
                      <a:r>
                        <a:rPr lang="ru-RU" sz="1200" dirty="0">
                          <a:effectLst/>
                        </a:rPr>
                        <a:t>позднее:</a:t>
                      </a:r>
                    </a:p>
                    <a:p>
                      <a:pPr marL="90805" marR="85725"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06.03.2024</a:t>
                      </a:r>
                      <a:r>
                        <a:rPr lang="ru-RU" sz="1200" spc="-25" dirty="0">
                          <a:effectLst/>
                        </a:rPr>
                        <a:t> </a:t>
                      </a:r>
                      <a:r>
                        <a:rPr lang="ru-RU" sz="1200" dirty="0">
                          <a:effectLst/>
                        </a:rPr>
                        <a:t>(досрочный,</a:t>
                      </a:r>
                      <a:r>
                        <a:rPr lang="ru-RU" sz="1200" spc="-25" dirty="0">
                          <a:effectLst/>
                        </a:rPr>
                        <a:t> </a:t>
                      </a:r>
                      <a:r>
                        <a:rPr lang="ru-RU" sz="1200" dirty="0">
                          <a:effectLst/>
                        </a:rPr>
                        <a:t>основной</a:t>
                      </a:r>
                      <a:r>
                        <a:rPr lang="ru-RU" sz="1200" spc="-20" dirty="0">
                          <a:effectLst/>
                        </a:rPr>
                        <a:t> </a:t>
                      </a:r>
                      <a:r>
                        <a:rPr lang="ru-RU" sz="1200" dirty="0">
                          <a:effectLst/>
                        </a:rPr>
                        <a:t>периоды)</a:t>
                      </a:r>
                      <a:r>
                        <a:rPr lang="ru-RU" sz="1200" spc="-235" dirty="0">
                          <a:effectLst/>
                        </a:rPr>
                        <a:t> </a:t>
                      </a:r>
                      <a:endParaRPr lang="ru-RU" sz="1200" spc="-235" dirty="0" smtClean="0">
                        <a:effectLst/>
                      </a:endParaRPr>
                    </a:p>
                    <a:p>
                      <a:pPr marL="90805" marR="85725"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</a:rPr>
                        <a:t>27.08.2024</a:t>
                      </a:r>
                      <a:r>
                        <a:rPr lang="ru-RU" sz="1200" spc="-5" dirty="0" smtClean="0">
                          <a:effectLst/>
                        </a:rPr>
                        <a:t> </a:t>
                      </a:r>
                      <a:r>
                        <a:rPr lang="ru-RU" sz="1200" dirty="0">
                          <a:effectLst/>
                        </a:rPr>
                        <a:t>(дополнительный период)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3393198850"/>
                  </a:ext>
                </a:extLst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794584" y="2669879"/>
            <a:ext cx="66967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smtClean="0">
                <a:solidFill>
                  <a:srgbClr val="7030A0"/>
                </a:solidFill>
              </a:rPr>
              <a:t>Приказ МОиН РТ от 15.12.2023 г. № под-2271/23</a:t>
            </a:r>
            <a:endParaRPr lang="ru-RU" sz="1600" b="1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95729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21</a:t>
            </a:fld>
            <a:endParaRPr lang="ru-RU"/>
          </a:p>
        </p:txBody>
      </p:sp>
      <p:sp>
        <p:nvSpPr>
          <p:cNvPr id="4" name="TextBox 3"/>
          <p:cNvSpPr txBox="1"/>
          <p:nvPr/>
        </p:nvSpPr>
        <p:spPr>
          <a:xfrm>
            <a:off x="868088" y="183485"/>
            <a:ext cx="70700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Заявление на участие в итоговом собеседовании и в ГИА</a:t>
            </a:r>
            <a:endParaRPr lang="ru-RU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868086" y="583594"/>
            <a:ext cx="72948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b="1" dirty="0" smtClean="0">
                <a:solidFill>
                  <a:schemeClr val="accent6">
                    <a:lumMod val="75000"/>
                  </a:schemeClr>
                </a:solidFill>
              </a:rPr>
              <a:t>Согласие на обработку персональных данных</a:t>
            </a:r>
            <a:r>
              <a:rPr lang="en-US" b="1" dirty="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ru-RU" b="1" dirty="0" smtClean="0">
                <a:solidFill>
                  <a:schemeClr val="accent6">
                    <a:lumMod val="75000"/>
                  </a:schemeClr>
                </a:solidFill>
              </a:rPr>
              <a:t>не требуется!!!</a:t>
            </a:r>
            <a:endParaRPr lang="ru-RU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870464" y="1003010"/>
            <a:ext cx="7776864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4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Согласно пункта </a:t>
            </a:r>
            <a:r>
              <a:rPr lang="ru-RU" sz="1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2 части 1 статьи 6 Закона о персональных данных допускается обработка персональных данных для осуществления </a:t>
            </a:r>
            <a:r>
              <a:rPr lang="ru-RU" sz="14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и </a:t>
            </a:r>
            <a:r>
              <a:rPr lang="ru-RU" sz="1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выполнения возложенных законодательством Российской Федерации на оператора функций, полномочий и обязанностей</a:t>
            </a:r>
            <a:endParaRPr lang="ru-RU" sz="14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834460" y="1791760"/>
            <a:ext cx="7848872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4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Запись </a:t>
            </a:r>
            <a:r>
              <a:rPr lang="ru-RU" sz="14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голоса человека</a:t>
            </a:r>
            <a:r>
              <a:rPr lang="ru-RU" sz="1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, полученная с помощью звукозаписывающих устройств, </a:t>
            </a:r>
            <a:r>
              <a:rPr lang="ru-RU" sz="14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видеозапись</a:t>
            </a:r>
            <a:r>
              <a:rPr lang="ru-RU" sz="1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, осуществляемая в пунктах проведения экзаменов, </a:t>
            </a:r>
            <a:r>
              <a:rPr lang="ru-RU" sz="14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используются не в целях установления личности (идентификации и (или) аутентификации)</a:t>
            </a:r>
            <a:r>
              <a:rPr lang="ru-RU" sz="1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, в связи с чем обработка указанной информации осуществляется в соответствии с общими правилами обработки персональных данных, установленными положениями части 1 статьи 6 Закона о персональных данных</a:t>
            </a:r>
            <a:endParaRPr lang="ru-RU" sz="14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868086" y="3057855"/>
            <a:ext cx="7858426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Обработка 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персональных данных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том числе биометрических персональных данных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при проведении государственной итоговой аттестации по образовательным программам основного общего и среднего общего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образования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без согласия субъекта персональных данных на обработку его персональных данных при наличии условий, предусмотренных Законом о персональных данных, и в объеме, предусмотренном Правилами и Требованиями, 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 противоречит требованиям Закона о персональных данных</a:t>
            </a:r>
          </a:p>
        </p:txBody>
      </p:sp>
    </p:spTree>
    <p:extLst>
      <p:ext uri="{BB962C8B-B14F-4D97-AF65-F5344CB8AC3E}">
        <p14:creationId xmlns:p14="http://schemas.microsoft.com/office/powerpoint/2010/main" val="79791004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22</a:t>
            </a:fld>
            <a:endParaRPr lang="ru-RU"/>
          </a:p>
        </p:txBody>
      </p:sp>
      <p:sp>
        <p:nvSpPr>
          <p:cNvPr id="4" name="TextBox 3"/>
          <p:cNvSpPr txBox="1"/>
          <p:nvPr/>
        </p:nvSpPr>
        <p:spPr>
          <a:xfrm>
            <a:off x="787369" y="49280"/>
            <a:ext cx="70700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Заявление на участие в итоговом собеседовании</a:t>
            </a:r>
            <a:endParaRPr lang="ru-RU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9" name="Рисунок 8"/>
          <p:cNvPicPr/>
          <p:nvPr/>
        </p:nvPicPr>
        <p:blipFill rotWithShape="1">
          <a:blip r:embed="rId2"/>
          <a:srcRect l="19167" t="19442" r="18393" b="6760"/>
          <a:stretch/>
        </p:blipFill>
        <p:spPr bwMode="auto">
          <a:xfrm>
            <a:off x="971600" y="541294"/>
            <a:ext cx="7416824" cy="4634701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5148064" y="3668185"/>
            <a:ext cx="263736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 smtClean="0">
                <a:solidFill>
                  <a:srgbClr val="7030A0"/>
                </a:solidFill>
              </a:rPr>
              <a:t>Приказ МОиН РТ от 04.12.2023 г. № под-2181/23</a:t>
            </a:r>
            <a:endParaRPr lang="ru-RU" sz="1400" b="1" dirty="0">
              <a:solidFill>
                <a:srgbClr val="7030A0"/>
              </a:solidFill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1221285" y="3433524"/>
            <a:ext cx="3096344" cy="216024"/>
          </a:xfrm>
          <a:prstGeom prst="roundRect">
            <a:avLst/>
          </a:prstGeom>
          <a:noFill/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5004048" y="1923678"/>
            <a:ext cx="3137498" cy="819636"/>
          </a:xfrm>
          <a:prstGeom prst="roundRect">
            <a:avLst/>
          </a:prstGeom>
          <a:noFill/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TextBox 7"/>
          <p:cNvSpPr txBox="1"/>
          <p:nvPr/>
        </p:nvSpPr>
        <p:spPr>
          <a:xfrm>
            <a:off x="4627855" y="4319849"/>
            <a:ext cx="388988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 smtClean="0">
                <a:solidFill>
                  <a:schemeClr val="accent6">
                    <a:lumMod val="75000"/>
                  </a:schemeClr>
                </a:solidFill>
              </a:rPr>
              <a:t>Приложение 17</a:t>
            </a:r>
          </a:p>
          <a:p>
            <a:pPr algn="ctr"/>
            <a:r>
              <a:rPr lang="ru-RU" sz="1400" b="1" dirty="0" smtClean="0">
                <a:solidFill>
                  <a:schemeClr val="accent6">
                    <a:lumMod val="75000"/>
                  </a:schemeClr>
                </a:solidFill>
              </a:rPr>
              <a:t>Информирование обучающихся и их родителей под подпись!</a:t>
            </a:r>
            <a:endParaRPr lang="ru-RU" sz="14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757170" y="2478889"/>
            <a:ext cx="36004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800" dirty="0" smtClean="0"/>
              <a:t>или</a:t>
            </a:r>
            <a:endParaRPr lang="ru-RU" sz="800" dirty="0"/>
          </a:p>
        </p:txBody>
      </p:sp>
    </p:spTree>
    <p:extLst>
      <p:ext uri="{BB962C8B-B14F-4D97-AF65-F5344CB8AC3E}">
        <p14:creationId xmlns:p14="http://schemas.microsoft.com/office/powerpoint/2010/main" val="263613036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23</a:t>
            </a:fld>
            <a:endParaRPr lang="ru-RU"/>
          </a:p>
        </p:txBody>
      </p:sp>
      <p:sp>
        <p:nvSpPr>
          <p:cNvPr id="4" name="TextBox 3"/>
          <p:cNvSpPr txBox="1"/>
          <p:nvPr/>
        </p:nvSpPr>
        <p:spPr>
          <a:xfrm>
            <a:off x="787369" y="49280"/>
            <a:ext cx="37126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Заявление на участие в ГИА</a:t>
            </a:r>
            <a:endParaRPr lang="ru-RU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5" name="Рисунок 4"/>
          <p:cNvPicPr/>
          <p:nvPr/>
        </p:nvPicPr>
        <p:blipFill rotWithShape="1">
          <a:blip r:embed="rId2"/>
          <a:srcRect l="18698" t="19652" r="50550" b="7593"/>
          <a:stretch/>
        </p:blipFill>
        <p:spPr bwMode="auto">
          <a:xfrm>
            <a:off x="755576" y="278956"/>
            <a:ext cx="3640618" cy="480399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6" name="Рисунок 5"/>
          <p:cNvPicPr/>
          <p:nvPr/>
        </p:nvPicPr>
        <p:blipFill rotWithShape="1">
          <a:blip r:embed="rId2"/>
          <a:srcRect l="50093" t="20069" r="19569" b="6968"/>
          <a:stretch/>
        </p:blipFill>
        <p:spPr bwMode="auto">
          <a:xfrm>
            <a:off x="4644008" y="311323"/>
            <a:ext cx="4176464" cy="4794521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7" name="Скругленный прямоугольник 6"/>
          <p:cNvSpPr/>
          <p:nvPr/>
        </p:nvSpPr>
        <p:spPr>
          <a:xfrm>
            <a:off x="1059503" y="3651870"/>
            <a:ext cx="3096344" cy="216024"/>
          </a:xfrm>
          <a:prstGeom prst="roundRect">
            <a:avLst/>
          </a:prstGeom>
          <a:noFill/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5004048" y="3723878"/>
            <a:ext cx="3492388" cy="404886"/>
          </a:xfrm>
          <a:prstGeom prst="roundRect">
            <a:avLst/>
          </a:prstGeom>
          <a:noFill/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3446867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24</a:t>
            </a:fld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1841792" y="49360"/>
            <a:ext cx="52565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chemeClr val="tx2"/>
                </a:solidFill>
              </a:rPr>
              <a:t>Расписание ОГЭ и ГВЭ в 2024 году </a:t>
            </a:r>
            <a:endParaRPr lang="ru-RU" b="1" dirty="0">
              <a:solidFill>
                <a:schemeClr val="tx2"/>
              </a:solidFill>
            </a:endParaRPr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23400806"/>
              </p:ext>
            </p:extLst>
          </p:nvPr>
        </p:nvGraphicFramePr>
        <p:xfrm>
          <a:off x="827584" y="411510"/>
          <a:ext cx="8136904" cy="471176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613549"/>
                <a:gridCol w="3275634"/>
                <a:gridCol w="3247721"/>
              </a:tblGrid>
              <a:tr h="19697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Дата</a:t>
                      </a:r>
                      <a:endParaRPr lang="ru-RU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5527" marR="25527" marT="12764" marB="12764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ОГЭ</a:t>
                      </a:r>
                      <a:endParaRPr lang="ru-RU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5527" marR="25527" marT="12764" marB="12764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ГВЭ</a:t>
                      </a:r>
                      <a:endParaRPr lang="ru-RU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5527" marR="25527" marT="12764" marB="12764"/>
                </a:tc>
              </a:tr>
              <a:tr h="208409">
                <a:tc gridSpan="3">
                  <a:txBody>
                    <a:bodyPr/>
                    <a:lstStyle/>
                    <a:p>
                      <a:r>
                        <a:rPr lang="ru-RU" sz="1200" dirty="0">
                          <a:effectLst/>
                        </a:rPr>
                        <a:t>Основной период</a:t>
                      </a:r>
                      <a:endParaRPr lang="ru-RU" sz="12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5527" marR="25527" marT="12764" marB="12764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8670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24 мая (</a:t>
                      </a:r>
                      <a:r>
                        <a:rPr lang="ru-RU" sz="1200" dirty="0" err="1">
                          <a:effectLst/>
                        </a:rPr>
                        <a:t>пт</a:t>
                      </a:r>
                      <a:r>
                        <a:rPr lang="ru-RU" sz="1200" dirty="0">
                          <a:effectLst/>
                        </a:rPr>
                        <a:t>)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5527" marR="25527" marT="12764" marB="12764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иностранные языки (английский, испанский, немецкий, французский)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5527" marR="25527" marT="12764" marB="12764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иностранные языки (английский, испанский, немецкий, французский)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5527" marR="25527" marT="12764" marB="12764"/>
                </a:tc>
              </a:tr>
              <a:tr h="38859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25 мая (</a:t>
                      </a:r>
                      <a:r>
                        <a:rPr lang="ru-RU" sz="1200" dirty="0" err="1">
                          <a:effectLst/>
                        </a:rPr>
                        <a:t>сб</a:t>
                      </a:r>
                      <a:r>
                        <a:rPr lang="ru-RU" sz="1200" dirty="0">
                          <a:effectLst/>
                        </a:rPr>
                        <a:t>)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5527" marR="25527" marT="12764" marB="12764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иностранные языки (английский, испанский, немецкий, французский)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5527" marR="25527" marT="12764" marB="12764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– 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5527" marR="25527" marT="12764" marB="12764"/>
                </a:tc>
              </a:tr>
              <a:tr h="17446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27 мая (пн)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5527" marR="25527" marT="12764" marB="12764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биология, обществознание, химия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5527" marR="25527" marT="12764" marB="12764"/>
                </a:tc>
                <a:tc>
                  <a:txBody>
                    <a:bodyPr/>
                    <a:lstStyle/>
                    <a:p>
                      <a:r>
                        <a:rPr lang="ru-RU" sz="1200" dirty="0">
                          <a:effectLst/>
                        </a:rPr>
                        <a:t>биология, обществознание, химия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5527" marR="25527" marT="12764" marB="12764"/>
                </a:tc>
              </a:tr>
              <a:tr h="21522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30 мая (чт)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5527" marR="25527" marT="12764" marB="12764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география, история, физика, химия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5527" marR="25527" marT="12764" marB="12764"/>
                </a:tc>
                <a:tc>
                  <a:txBody>
                    <a:bodyPr/>
                    <a:lstStyle/>
                    <a:p>
                      <a:r>
                        <a:rPr lang="ru-RU" sz="1200">
                          <a:effectLst/>
                        </a:rPr>
                        <a:t>география, история, физика, химия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5527" marR="25527" marT="12764" marB="12764"/>
                </a:tc>
              </a:tr>
              <a:tr h="20840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3 июня (пн)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5527" marR="25527" marT="12764" marB="12764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</a:rPr>
                        <a:t>русский язык</a:t>
                      </a:r>
                      <a:endParaRPr lang="ru-RU" sz="12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5527" marR="25527" marT="12764" marB="12764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</a:rPr>
                        <a:t>русский язык</a:t>
                      </a:r>
                      <a:endParaRPr lang="ru-RU" sz="12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5527" marR="25527" marT="12764" marB="12764"/>
                </a:tc>
              </a:tr>
              <a:tr h="20840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6 июня (чт)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5527" marR="25527" marT="12764" marB="12764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</a:rPr>
                        <a:t>математика</a:t>
                      </a:r>
                      <a:endParaRPr lang="ru-RU" sz="12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5527" marR="25527" marT="12764" marB="12764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</a:rPr>
                        <a:t>математика</a:t>
                      </a:r>
                      <a:endParaRPr lang="ru-RU" sz="12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5527" marR="25527" marT="12764" marB="12764"/>
                </a:tc>
              </a:tr>
              <a:tr h="39128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11 июня (вт)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5527" marR="25527" marT="12764" marB="12764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география, информатика, обществознание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5527" marR="25527" marT="12764" marB="12764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география, информатика, </a:t>
                      </a:r>
                      <a:r>
                        <a:rPr lang="ru-RU" sz="1200" dirty="0" smtClean="0">
                          <a:effectLst/>
                        </a:rPr>
                        <a:t>обществознание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5527" marR="25527" marT="12764" marB="12764"/>
                </a:tc>
              </a:tr>
              <a:tr h="39128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14 июня (пт)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5527" marR="25527" marT="12764" marB="12764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биология, информатика, литература, физика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5527" marR="25527" marT="12764" marB="12764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биология, информатика, литература, физика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5527" marR="25527" marT="12764" marB="12764"/>
                </a:tc>
              </a:tr>
              <a:tr h="20840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24 июня (пн)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5527" marR="25527" marT="12764" marB="12764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резерв: русский язык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5527" marR="25527" marT="12764" marB="12764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резерв: русский язык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5527" marR="25527" marT="12764" marB="12764"/>
                </a:tc>
              </a:tr>
              <a:tr h="43698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25 июня (вт)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5527" marR="25527" marT="12764" marB="12764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резерв: по всем </a:t>
                      </a:r>
                      <a:r>
                        <a:rPr lang="ru-RU" sz="1200" dirty="0" smtClean="0">
                          <a:effectLst/>
                        </a:rPr>
                        <a:t>учебным </a:t>
                      </a:r>
                      <a:r>
                        <a:rPr lang="ru-RU" sz="1200" dirty="0">
                          <a:effectLst/>
                        </a:rPr>
                        <a:t>предметам, кроме русского языка и математики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5527" marR="25527" marT="12764" marB="12764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резерв: по всем </a:t>
                      </a:r>
                      <a:r>
                        <a:rPr lang="ru-RU" sz="1200" dirty="0" smtClean="0">
                          <a:effectLst/>
                        </a:rPr>
                        <a:t>учебным </a:t>
                      </a:r>
                      <a:r>
                        <a:rPr lang="ru-RU" sz="1200" dirty="0">
                          <a:effectLst/>
                        </a:rPr>
                        <a:t>предметам, кроме русского языка и математики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5527" marR="25527" marT="12764" marB="12764"/>
                </a:tc>
              </a:tr>
              <a:tr h="43204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26 июня (ср)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5527" marR="25527" marT="12764" marB="12764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резерв: по всем учебным предметам, кроме русского языка и математики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5527" marR="25527" marT="12764" marB="12764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резерв: по всем учебным предметам, кроме русского языка и математики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5527" marR="25527" marT="12764" marB="12764"/>
                </a:tc>
              </a:tr>
              <a:tr h="20840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27 июня (</a:t>
                      </a:r>
                      <a:r>
                        <a:rPr lang="ru-RU" sz="1200" dirty="0" err="1">
                          <a:effectLst/>
                        </a:rPr>
                        <a:t>чт</a:t>
                      </a:r>
                      <a:r>
                        <a:rPr lang="ru-RU" sz="1200" dirty="0">
                          <a:effectLst/>
                        </a:rPr>
                        <a:t>)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5527" marR="25527" marT="12764" marB="12764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резерв: математика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5527" marR="25527" marT="12764" marB="12764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резерв: математика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5527" marR="25527" marT="12764" marB="12764"/>
                </a:tc>
              </a:tr>
              <a:tr h="22363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 июля (пн)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5527" marR="25527" marT="12764" marB="12764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резерв: по всем учебным предметам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5527" marR="25527" marT="12764" marB="12764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резерв: по всем учебным предметам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5527" marR="25527" marT="12764" marB="12764"/>
                </a:tc>
              </a:tr>
              <a:tr h="39128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2 июля (вт)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5527" marR="25527" marT="12764" marB="12764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резерв: по всем учебным предметам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5527" marR="25527" marT="12764" marB="12764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резерв: по всем учебным предметам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5527" marR="25527" marT="12764" marB="12764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359394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Разрешенные материалы </a:t>
            </a:r>
            <a:endParaRPr lang="ru-RU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25</a:t>
            </a:fld>
            <a:endParaRPr lang="ru-RU"/>
          </a:p>
        </p:txBody>
      </p:sp>
      <p:sp>
        <p:nvSpPr>
          <p:cNvPr id="4" name="TextBox 3"/>
          <p:cNvSpPr txBox="1"/>
          <p:nvPr/>
        </p:nvSpPr>
        <p:spPr>
          <a:xfrm>
            <a:off x="908696" y="1066421"/>
            <a:ext cx="7767760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/>
              <a:t>по биологии </a:t>
            </a:r>
            <a:r>
              <a:rPr lang="ru-RU" dirty="0"/>
              <a:t>- линейка, не содержащая справочной информации (далее - линейка), для проведения измерений при выполнении заданий с рисунками; непрограммируемый калькулятор, </a:t>
            </a:r>
            <a:endParaRPr lang="ru-RU" dirty="0" smtClean="0"/>
          </a:p>
          <a:p>
            <a:r>
              <a:rPr lang="ru-RU" b="1" dirty="0" smtClean="0"/>
              <a:t>по </a:t>
            </a:r>
            <a:r>
              <a:rPr lang="ru-RU" b="1" dirty="0"/>
              <a:t>географии - </a:t>
            </a:r>
            <a:r>
              <a:rPr lang="ru-RU" dirty="0"/>
              <a:t>линейка для измерения расстояний по топографической карте; непрограммируемый калькулятор; географические атласы для 7-9 классов для решения практических заданий;</a:t>
            </a:r>
          </a:p>
          <a:p>
            <a:r>
              <a:rPr lang="ru-RU" b="1" dirty="0"/>
              <a:t>по иностранным языкам </a:t>
            </a:r>
            <a:r>
              <a:rPr lang="ru-RU" dirty="0"/>
              <a:t>- технические средства, обеспечивающие воспроизведение аудиозаписей, содержащихся на электронных носителях, для выполнения заданий раздела «</a:t>
            </a:r>
            <a:r>
              <a:rPr lang="ru-RU" dirty="0" err="1"/>
              <a:t>Аудирование</a:t>
            </a:r>
            <a:r>
              <a:rPr lang="ru-RU" dirty="0"/>
              <a:t>» КИМ; компьютерная техника, не имеющая доступа к информационно-телекоммуникационной сети «Интернет»; </a:t>
            </a:r>
            <a:r>
              <a:rPr lang="ru-RU" dirty="0" err="1"/>
              <a:t>аудиогарнитура</a:t>
            </a:r>
            <a:r>
              <a:rPr lang="ru-RU" dirty="0"/>
              <a:t> для выполнения заданий, предусматривающих устные ответы</a:t>
            </a:r>
            <a:r>
              <a:rPr lang="ru-RU" dirty="0" smtClean="0"/>
              <a:t>;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0217999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205978"/>
            <a:ext cx="8075240" cy="421556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Разрешенные материалы </a:t>
            </a:r>
            <a:endParaRPr lang="ru-RU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26</a:t>
            </a:fld>
            <a:endParaRPr lang="ru-RU"/>
          </a:p>
        </p:txBody>
      </p:sp>
      <p:sp>
        <p:nvSpPr>
          <p:cNvPr id="4" name="TextBox 3"/>
          <p:cNvSpPr txBox="1"/>
          <p:nvPr/>
        </p:nvSpPr>
        <p:spPr>
          <a:xfrm>
            <a:off x="575048" y="627534"/>
            <a:ext cx="8568952" cy="42780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/>
              <a:t>по информатике </a:t>
            </a:r>
            <a:r>
              <a:rPr lang="ru-RU" sz="1600" dirty="0"/>
              <a:t>- компьютерная техника, не имеющая доступа к информационно-телекоммуникационной сети «Интернет», с установленным программным обеспечением, предоставляющим возможность работы с презентациями, редакторами электронных таблиц, текстовыми редакторами, средами программирования;</a:t>
            </a:r>
          </a:p>
          <a:p>
            <a:r>
              <a:rPr lang="ru-RU" sz="1600" b="1" dirty="0" smtClean="0"/>
              <a:t>по </a:t>
            </a:r>
            <a:r>
              <a:rPr lang="ru-RU" sz="1600" b="1" dirty="0"/>
              <a:t>математике </a:t>
            </a:r>
            <a:r>
              <a:rPr lang="ru-RU" sz="1600" dirty="0"/>
              <a:t>- линейка для построения чертежей и рисунков; справочные материалы, содержащие основные формулы курса математики образовательной программы основного общего образования;</a:t>
            </a:r>
          </a:p>
          <a:p>
            <a:r>
              <a:rPr lang="ru-RU" sz="1600" b="1" dirty="0"/>
              <a:t>по русскому языку </a:t>
            </a:r>
            <a:r>
              <a:rPr lang="ru-RU" sz="1600" dirty="0"/>
              <a:t>- орфографический словарь, позволяющий устанавливать нормативное написание слов;</a:t>
            </a:r>
          </a:p>
          <a:p>
            <a:r>
              <a:rPr lang="ru-RU" sz="1600" b="1" dirty="0"/>
              <a:t>по физике </a:t>
            </a:r>
            <a:r>
              <a:rPr lang="ru-RU" sz="1600" dirty="0"/>
              <a:t>- линейка для построения графиков и схем; непрограммируемый калькулятор; лабораторное оборудование для выполнения экспериментального задания;</a:t>
            </a:r>
          </a:p>
          <a:p>
            <a:r>
              <a:rPr lang="ru-RU" sz="1600" b="1" dirty="0"/>
              <a:t>по химии </a:t>
            </a:r>
            <a:r>
              <a:rPr lang="ru-RU" sz="1600" dirty="0"/>
              <a:t>- непрограммируемый калькулятор; комплект химических реактивов и лабораторное оборудование для проведения химических опытов, предусмотренных заданиями; Периодическая система химических элементов Д.И. Менделеева; таблица растворимости солей, кислот и оснований в воде; электрохимический ряд напряжений металлов.</a:t>
            </a:r>
          </a:p>
        </p:txBody>
      </p:sp>
    </p:spTree>
    <p:extLst>
      <p:ext uri="{BB962C8B-B14F-4D97-AF65-F5344CB8AC3E}">
        <p14:creationId xmlns:p14="http://schemas.microsoft.com/office/powerpoint/2010/main" val="371750235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Образовательная организация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1200151"/>
            <a:ext cx="8784976" cy="3394472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ru-RU" u="sng" dirty="0" smtClean="0">
                <a:solidFill>
                  <a:srgbClr val="002060"/>
                </a:solidFill>
              </a:rPr>
              <a:t>Информирование </a:t>
            </a:r>
            <a:r>
              <a:rPr lang="ru-RU" u="sng" dirty="0">
                <a:solidFill>
                  <a:srgbClr val="002060"/>
                </a:solidFill>
              </a:rPr>
              <a:t>под подпись участников ГИА и их родителей (законных представителей) о сроках, местах и порядке проведения ГИА, в том числе об основаниях для удаления из ППЭ, о ведении в ППЭ и аудиториях видеозаписи, о порядке подачи апелляций о нарушении Порядка и о несогласии с выставленными баллами, о времени и месте ознакомления с результатами ГИА, о результатах ГИА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4760353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2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Проблемы, выявленные в ходе диагностики</a:t>
            </a:r>
            <a:endParaRPr lang="ru-RU" sz="3200" b="1" i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Объект 5"/>
          <p:cNvSpPr>
            <a:spLocks noGrp="1"/>
          </p:cNvSpPr>
          <p:nvPr>
            <p:ph idx="1"/>
          </p:nvPr>
        </p:nvSpPr>
        <p:spPr>
          <a:xfrm>
            <a:off x="395536" y="1491631"/>
            <a:ext cx="8229600" cy="3394472"/>
          </a:xfrm>
        </p:spPr>
        <p:txBody>
          <a:bodyPr>
            <a:noAutofit/>
          </a:bodyPr>
          <a:lstStyle/>
          <a:p>
            <a:r>
              <a:rPr lang="ru-RU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Психологическая </a:t>
            </a:r>
            <a:r>
              <a:rPr lang="ru-RU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</a:t>
            </a:r>
            <a:r>
              <a:rPr lang="ru-RU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еготовность к ГИА </a:t>
            </a:r>
          </a:p>
          <a:p>
            <a:r>
              <a:rPr lang="ru-RU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Неумение читать задания </a:t>
            </a:r>
          </a:p>
          <a:p>
            <a:r>
              <a:rPr lang="ru-RU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Невнимательность при решении и ответах на вопросы</a:t>
            </a:r>
          </a:p>
          <a:p>
            <a:r>
              <a:rPr lang="ru-RU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Неумение рассчитать время на выполнение заданий</a:t>
            </a:r>
          </a:p>
          <a:p>
            <a:r>
              <a:rPr lang="ru-RU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Наличие пробелов в знаниях </a:t>
            </a:r>
          </a:p>
        </p:txBody>
      </p:sp>
    </p:spTree>
    <p:extLst>
      <p:ext uri="{BB962C8B-B14F-4D97-AF65-F5344CB8AC3E}">
        <p14:creationId xmlns:p14="http://schemas.microsoft.com/office/powerpoint/2010/main" val="114595862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29</a:t>
            </a:fld>
            <a:endParaRPr lang="ru-RU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51470"/>
            <a:ext cx="5750608" cy="32347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9444" y="2139702"/>
            <a:ext cx="5294556" cy="2978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7398739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30</a:t>
            </a:fld>
            <a:endParaRPr lang="ru-RU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339502"/>
            <a:ext cx="7128792" cy="44439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51141157"/>
      </p:ext>
    </p:extLst>
  </p:cSld>
  <p:clrMapOvr>
    <a:masterClrMapping/>
  </p:clrMapOvr>
</p:sld>
</file>

<file path=ppt/theme/theme1.xml><?xml version="1.0" encoding="utf-8"?>
<a:theme xmlns:a="http://schemas.openxmlformats.org/drawingml/2006/main" name="2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Классическая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9472</TotalTime>
  <Words>2265</Words>
  <Application>Microsoft Office PowerPoint</Application>
  <PresentationFormat>Экран (16:9)</PresentationFormat>
  <Paragraphs>289</Paragraphs>
  <Slides>30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30</vt:i4>
      </vt:variant>
    </vt:vector>
  </HeadingPairs>
  <TitlesOfParts>
    <vt:vector size="32" baseType="lpstr">
      <vt:lpstr>2_Тема Office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Разрешенные материалы </vt:lpstr>
      <vt:lpstr>Разрешенные материалы </vt:lpstr>
      <vt:lpstr>Образовательная организация </vt:lpstr>
      <vt:lpstr>Проблемы, выявленные в ходе диагностики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Афанасьева Гюзелия Кабировна</dc:creator>
  <cp:lastModifiedBy>K40</cp:lastModifiedBy>
  <cp:revision>599</cp:revision>
  <cp:lastPrinted>2023-01-30T08:27:37Z</cp:lastPrinted>
  <dcterms:created xsi:type="dcterms:W3CDTF">2015-10-13T08:15:21Z</dcterms:created>
  <dcterms:modified xsi:type="dcterms:W3CDTF">2024-01-30T14:04:50Z</dcterms:modified>
</cp:coreProperties>
</file>